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92" r:id="rId3"/>
    <p:sldId id="299" r:id="rId4"/>
    <p:sldId id="293" r:id="rId5"/>
    <p:sldId id="310" r:id="rId6"/>
    <p:sldId id="295" r:id="rId7"/>
    <p:sldId id="314" r:id="rId8"/>
    <p:sldId id="307" r:id="rId9"/>
    <p:sldId id="296" r:id="rId10"/>
    <p:sldId id="308" r:id="rId11"/>
    <p:sldId id="303" r:id="rId12"/>
    <p:sldId id="300" r:id="rId13"/>
    <p:sldId id="301" r:id="rId14"/>
    <p:sldId id="311" r:id="rId15"/>
    <p:sldId id="304" r:id="rId16"/>
    <p:sldId id="305" r:id="rId17"/>
    <p:sldId id="306" r:id="rId18"/>
    <p:sldId id="313" r:id="rId19"/>
    <p:sldId id="315" r:id="rId20"/>
    <p:sldId id="298"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4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3"/>
    <p:restoredTop sz="80625"/>
  </p:normalViewPr>
  <p:slideViewPr>
    <p:cSldViewPr>
      <p:cViewPr varScale="1">
        <p:scale>
          <a:sx n="70" d="100"/>
          <a:sy n="70" d="100"/>
        </p:scale>
        <p:origin x="1186"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4320"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vanghelof\Desktop\plots\pneumo%20pct%20of%20doses%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sheet1!$C$1</c:f>
              <c:strCache>
                <c:ptCount val="1"/>
                <c:pt idx="0">
                  <c:v>Pharmacy</c:v>
                </c:pt>
              </c:strCache>
            </c:strRef>
          </c:tx>
          <c:spPr>
            <a:solidFill>
              <a:schemeClr val="accent6">
                <a:lumMod val="50000"/>
              </a:schemeClr>
            </a:solidFill>
          </c:spPr>
          <c:invertIfNegative val="0"/>
          <c:cat>
            <c:multiLvlStrRef>
              <c:f>sheet1!$A$2:$B$10</c:f>
              <c:multiLvlStrCache>
                <c:ptCount val="9"/>
                <c:lvl>
                  <c:pt idx="0">
                    <c:v>2012</c:v>
                  </c:pt>
                  <c:pt idx="1">
                    <c:v>2013</c:v>
                  </c:pt>
                  <c:pt idx="2">
                    <c:v>2014</c:v>
                  </c:pt>
                  <c:pt idx="3">
                    <c:v>2015</c:v>
                  </c:pt>
                  <c:pt idx="5">
                    <c:v>2012</c:v>
                  </c:pt>
                  <c:pt idx="6">
                    <c:v>2013</c:v>
                  </c:pt>
                  <c:pt idx="7">
                    <c:v>2014</c:v>
                  </c:pt>
                  <c:pt idx="8">
                    <c:v>2015</c:v>
                  </c:pt>
                </c:lvl>
                <c:lvl>
                  <c:pt idx="0">
                    <c:v>Rural</c:v>
                  </c:pt>
                  <c:pt idx="4">
                    <c:v> </c:v>
                  </c:pt>
                  <c:pt idx="5">
                    <c:v>Urban</c:v>
                  </c:pt>
                </c:lvl>
              </c:multiLvlStrCache>
            </c:multiLvlStrRef>
          </c:cat>
          <c:val>
            <c:numRef>
              <c:f>sheet1!$C$2:$C$10</c:f>
              <c:numCache>
                <c:formatCode>General</c:formatCode>
                <c:ptCount val="9"/>
                <c:pt idx="0">
                  <c:v>19.899999999999999</c:v>
                </c:pt>
                <c:pt idx="1">
                  <c:v>23.7</c:v>
                </c:pt>
                <c:pt idx="2">
                  <c:v>29.3</c:v>
                </c:pt>
                <c:pt idx="3">
                  <c:v>33.4</c:v>
                </c:pt>
                <c:pt idx="5">
                  <c:v>20.399999999999999</c:v>
                </c:pt>
                <c:pt idx="6">
                  <c:v>18.2</c:v>
                </c:pt>
                <c:pt idx="7">
                  <c:v>21.2</c:v>
                </c:pt>
                <c:pt idx="8">
                  <c:v>22.6</c:v>
                </c:pt>
              </c:numCache>
            </c:numRef>
          </c:val>
          <c:extLst>
            <c:ext xmlns:c16="http://schemas.microsoft.com/office/drawing/2014/chart" uri="{C3380CC4-5D6E-409C-BE32-E72D297353CC}">
              <c16:uniqueId val="{00000000-3707-6E49-A983-C9209DA18F56}"/>
            </c:ext>
          </c:extLst>
        </c:ser>
        <c:ser>
          <c:idx val="1"/>
          <c:order val="1"/>
          <c:tx>
            <c:strRef>
              <c:f>sheet1!$D$1</c:f>
              <c:strCache>
                <c:ptCount val="1"/>
                <c:pt idx="0">
                  <c:v>Primary</c:v>
                </c:pt>
              </c:strCache>
            </c:strRef>
          </c:tx>
          <c:spPr>
            <a:solidFill>
              <a:schemeClr val="accent6">
                <a:lumMod val="75000"/>
              </a:schemeClr>
            </a:solidFill>
          </c:spPr>
          <c:invertIfNegative val="0"/>
          <c:cat>
            <c:multiLvlStrRef>
              <c:f>sheet1!$A$2:$B$10</c:f>
              <c:multiLvlStrCache>
                <c:ptCount val="9"/>
                <c:lvl>
                  <c:pt idx="0">
                    <c:v>2012</c:v>
                  </c:pt>
                  <c:pt idx="1">
                    <c:v>2013</c:v>
                  </c:pt>
                  <c:pt idx="2">
                    <c:v>2014</c:v>
                  </c:pt>
                  <c:pt idx="3">
                    <c:v>2015</c:v>
                  </c:pt>
                  <c:pt idx="5">
                    <c:v>2012</c:v>
                  </c:pt>
                  <c:pt idx="6">
                    <c:v>2013</c:v>
                  </c:pt>
                  <c:pt idx="7">
                    <c:v>2014</c:v>
                  </c:pt>
                  <c:pt idx="8">
                    <c:v>2015</c:v>
                  </c:pt>
                </c:lvl>
                <c:lvl>
                  <c:pt idx="0">
                    <c:v>Rural</c:v>
                  </c:pt>
                  <c:pt idx="4">
                    <c:v> </c:v>
                  </c:pt>
                  <c:pt idx="5">
                    <c:v>Urban</c:v>
                  </c:pt>
                </c:lvl>
              </c:multiLvlStrCache>
            </c:multiLvlStrRef>
          </c:cat>
          <c:val>
            <c:numRef>
              <c:f>sheet1!$D$2:$D$10</c:f>
              <c:numCache>
                <c:formatCode>General</c:formatCode>
                <c:ptCount val="9"/>
                <c:pt idx="0">
                  <c:v>74.8</c:v>
                </c:pt>
                <c:pt idx="1">
                  <c:v>71.5</c:v>
                </c:pt>
                <c:pt idx="2">
                  <c:v>65.900000000000006</c:v>
                </c:pt>
                <c:pt idx="3">
                  <c:v>63.2</c:v>
                </c:pt>
                <c:pt idx="5">
                  <c:v>74.8</c:v>
                </c:pt>
                <c:pt idx="6">
                  <c:v>76.7</c:v>
                </c:pt>
                <c:pt idx="7">
                  <c:v>73.7</c:v>
                </c:pt>
                <c:pt idx="8">
                  <c:v>73.7</c:v>
                </c:pt>
              </c:numCache>
            </c:numRef>
          </c:val>
          <c:extLst>
            <c:ext xmlns:c16="http://schemas.microsoft.com/office/drawing/2014/chart" uri="{C3380CC4-5D6E-409C-BE32-E72D297353CC}">
              <c16:uniqueId val="{00000001-3707-6E49-A983-C9209DA18F56}"/>
            </c:ext>
          </c:extLst>
        </c:ser>
        <c:ser>
          <c:idx val="2"/>
          <c:order val="2"/>
          <c:tx>
            <c:strRef>
              <c:f>sheet1!$E$1</c:f>
              <c:strCache>
                <c:ptCount val="1"/>
                <c:pt idx="0">
                  <c:v>Other</c:v>
                </c:pt>
              </c:strCache>
            </c:strRef>
          </c:tx>
          <c:spPr>
            <a:solidFill>
              <a:schemeClr val="accent6">
                <a:lumMod val="60000"/>
                <a:lumOff val="40000"/>
              </a:schemeClr>
            </a:solidFill>
          </c:spPr>
          <c:invertIfNegative val="0"/>
          <c:cat>
            <c:multiLvlStrRef>
              <c:f>sheet1!$A$2:$B$10</c:f>
              <c:multiLvlStrCache>
                <c:ptCount val="9"/>
                <c:lvl>
                  <c:pt idx="0">
                    <c:v>2012</c:v>
                  </c:pt>
                  <c:pt idx="1">
                    <c:v>2013</c:v>
                  </c:pt>
                  <c:pt idx="2">
                    <c:v>2014</c:v>
                  </c:pt>
                  <c:pt idx="3">
                    <c:v>2015</c:v>
                  </c:pt>
                  <c:pt idx="5">
                    <c:v>2012</c:v>
                  </c:pt>
                  <c:pt idx="6">
                    <c:v>2013</c:v>
                  </c:pt>
                  <c:pt idx="7">
                    <c:v>2014</c:v>
                  </c:pt>
                  <c:pt idx="8">
                    <c:v>2015</c:v>
                  </c:pt>
                </c:lvl>
                <c:lvl>
                  <c:pt idx="0">
                    <c:v>Rural</c:v>
                  </c:pt>
                  <c:pt idx="4">
                    <c:v> </c:v>
                  </c:pt>
                  <c:pt idx="5">
                    <c:v>Urban</c:v>
                  </c:pt>
                </c:lvl>
              </c:multiLvlStrCache>
            </c:multiLvlStrRef>
          </c:cat>
          <c:val>
            <c:numRef>
              <c:f>sheet1!$E$2:$E$10</c:f>
              <c:numCache>
                <c:formatCode>General</c:formatCode>
                <c:ptCount val="9"/>
                <c:pt idx="0">
                  <c:v>5.3</c:v>
                </c:pt>
                <c:pt idx="1">
                  <c:v>4.8</c:v>
                </c:pt>
                <c:pt idx="2">
                  <c:v>4.8</c:v>
                </c:pt>
                <c:pt idx="3">
                  <c:v>3.4</c:v>
                </c:pt>
                <c:pt idx="5">
                  <c:v>4.9000000000000004</c:v>
                </c:pt>
                <c:pt idx="6">
                  <c:v>5.2</c:v>
                </c:pt>
                <c:pt idx="7">
                  <c:v>5.0999999999999996</c:v>
                </c:pt>
                <c:pt idx="8">
                  <c:v>3.7</c:v>
                </c:pt>
              </c:numCache>
            </c:numRef>
          </c:val>
          <c:extLst>
            <c:ext xmlns:c16="http://schemas.microsoft.com/office/drawing/2014/chart" uri="{C3380CC4-5D6E-409C-BE32-E72D297353CC}">
              <c16:uniqueId val="{00000002-3707-6E49-A983-C9209DA18F56}"/>
            </c:ext>
          </c:extLst>
        </c:ser>
        <c:ser>
          <c:idx val="3"/>
          <c:order val="3"/>
          <c:tx>
            <c:strRef>
              <c:f>sheet1!$F$1</c:f>
              <c:strCache>
                <c:ptCount val="1"/>
              </c:strCache>
            </c:strRef>
          </c:tx>
          <c:invertIfNegative val="0"/>
          <c:cat>
            <c:multiLvlStrRef>
              <c:f>sheet1!$A$2:$B$10</c:f>
              <c:multiLvlStrCache>
                <c:ptCount val="9"/>
                <c:lvl>
                  <c:pt idx="0">
                    <c:v>2012</c:v>
                  </c:pt>
                  <c:pt idx="1">
                    <c:v>2013</c:v>
                  </c:pt>
                  <c:pt idx="2">
                    <c:v>2014</c:v>
                  </c:pt>
                  <c:pt idx="3">
                    <c:v>2015</c:v>
                  </c:pt>
                  <c:pt idx="5">
                    <c:v>2012</c:v>
                  </c:pt>
                  <c:pt idx="6">
                    <c:v>2013</c:v>
                  </c:pt>
                  <c:pt idx="7">
                    <c:v>2014</c:v>
                  </c:pt>
                  <c:pt idx="8">
                    <c:v>2015</c:v>
                  </c:pt>
                </c:lvl>
                <c:lvl>
                  <c:pt idx="0">
                    <c:v>Rural</c:v>
                  </c:pt>
                  <c:pt idx="4">
                    <c:v> </c:v>
                  </c:pt>
                  <c:pt idx="5">
                    <c:v>Urban</c:v>
                  </c:pt>
                </c:lvl>
              </c:multiLvlStrCache>
            </c:multiLvlStrRef>
          </c:cat>
          <c:val>
            <c:numRef>
              <c:f>sheet1!$F$2:$F$10</c:f>
              <c:numCache>
                <c:formatCode>General</c:formatCode>
                <c:ptCount val="9"/>
              </c:numCache>
            </c:numRef>
          </c:val>
          <c:extLst>
            <c:ext xmlns:c16="http://schemas.microsoft.com/office/drawing/2014/chart" uri="{C3380CC4-5D6E-409C-BE32-E72D297353CC}">
              <c16:uniqueId val="{00000003-3707-6E49-A983-C9209DA18F56}"/>
            </c:ext>
          </c:extLst>
        </c:ser>
        <c:dLbls>
          <c:showLegendKey val="0"/>
          <c:showVal val="0"/>
          <c:showCatName val="0"/>
          <c:showSerName val="0"/>
          <c:showPercent val="0"/>
          <c:showBubbleSize val="0"/>
        </c:dLbls>
        <c:gapWidth val="5"/>
        <c:overlap val="100"/>
        <c:axId val="94393904"/>
        <c:axId val="94394464"/>
      </c:barChart>
      <c:barChart>
        <c:barDir val="col"/>
        <c:grouping val="stacked"/>
        <c:varyColors val="0"/>
        <c:ser>
          <c:idx val="4"/>
          <c:order val="4"/>
          <c:tx>
            <c:strRef>
              <c:f>sheet1!$G$1</c:f>
              <c:strCache>
                <c:ptCount val="1"/>
              </c:strCache>
            </c:strRef>
          </c:tx>
          <c:spPr>
            <a:noFill/>
          </c:spPr>
          <c:invertIfNegative val="0"/>
          <c:dPt>
            <c:idx val="2"/>
            <c:invertIfNegative val="0"/>
            <c:bubble3D val="0"/>
            <c:extLst>
              <c:ext xmlns:c16="http://schemas.microsoft.com/office/drawing/2014/chart" uri="{C3380CC4-5D6E-409C-BE32-E72D297353CC}">
                <c16:uniqueId val="{00000004-3707-6E49-A983-C9209DA18F56}"/>
              </c:ext>
            </c:extLst>
          </c:dPt>
          <c:cat>
            <c:multiLvlStrRef>
              <c:f>sheet1!$A$2:$B$10</c:f>
              <c:multiLvlStrCache>
                <c:ptCount val="9"/>
                <c:lvl>
                  <c:pt idx="0">
                    <c:v>2012</c:v>
                  </c:pt>
                  <c:pt idx="1">
                    <c:v>2013</c:v>
                  </c:pt>
                  <c:pt idx="2">
                    <c:v>2014</c:v>
                  </c:pt>
                  <c:pt idx="3">
                    <c:v>2015</c:v>
                  </c:pt>
                  <c:pt idx="5">
                    <c:v>2012</c:v>
                  </c:pt>
                  <c:pt idx="6">
                    <c:v>2013</c:v>
                  </c:pt>
                  <c:pt idx="7">
                    <c:v>2014</c:v>
                  </c:pt>
                  <c:pt idx="8">
                    <c:v>2015</c:v>
                  </c:pt>
                </c:lvl>
                <c:lvl>
                  <c:pt idx="0">
                    <c:v>Rural</c:v>
                  </c:pt>
                  <c:pt idx="4">
                    <c:v> </c:v>
                  </c:pt>
                  <c:pt idx="5">
                    <c:v>Urban</c:v>
                  </c:pt>
                </c:lvl>
              </c:multiLvlStrCache>
            </c:multiLvlStrRef>
          </c:cat>
          <c:val>
            <c:numRef>
              <c:f>sheet1!$G$2:$G$10</c:f>
              <c:numCache>
                <c:formatCode>General</c:formatCode>
                <c:ptCount val="9"/>
              </c:numCache>
            </c:numRef>
          </c:val>
          <c:extLst>
            <c:ext xmlns:c16="http://schemas.microsoft.com/office/drawing/2014/chart" uri="{C3380CC4-5D6E-409C-BE32-E72D297353CC}">
              <c16:uniqueId val="{00000005-3707-6E49-A983-C9209DA18F56}"/>
            </c:ext>
          </c:extLst>
        </c:ser>
        <c:dLbls>
          <c:showLegendKey val="0"/>
          <c:showVal val="0"/>
          <c:showCatName val="0"/>
          <c:showSerName val="0"/>
          <c:showPercent val="0"/>
          <c:showBubbleSize val="0"/>
        </c:dLbls>
        <c:gapWidth val="220"/>
        <c:overlap val="-60"/>
        <c:axId val="95412672"/>
        <c:axId val="95412112"/>
      </c:barChart>
      <c:catAx>
        <c:axId val="94393904"/>
        <c:scaling>
          <c:orientation val="minMax"/>
        </c:scaling>
        <c:delete val="0"/>
        <c:axPos val="b"/>
        <c:numFmt formatCode="General" sourceLinked="0"/>
        <c:majorTickMark val="out"/>
        <c:minorTickMark val="none"/>
        <c:tickLblPos val="nextTo"/>
        <c:txPr>
          <a:bodyPr/>
          <a:lstStyle/>
          <a:p>
            <a:pPr>
              <a:defRPr sz="2000"/>
            </a:pPr>
            <a:endParaRPr lang="en-US"/>
          </a:p>
        </c:txPr>
        <c:crossAx val="94394464"/>
        <c:crosses val="autoZero"/>
        <c:auto val="1"/>
        <c:lblAlgn val="ctr"/>
        <c:lblOffset val="100"/>
        <c:noMultiLvlLbl val="0"/>
      </c:catAx>
      <c:valAx>
        <c:axId val="94394464"/>
        <c:scaling>
          <c:orientation val="minMax"/>
          <c:max val="100"/>
        </c:scaling>
        <c:delete val="0"/>
        <c:axPos val="l"/>
        <c:numFmt formatCode="General" sourceLinked="1"/>
        <c:majorTickMark val="out"/>
        <c:minorTickMark val="none"/>
        <c:tickLblPos val="nextTo"/>
        <c:crossAx val="94393904"/>
        <c:crosses val="autoZero"/>
        <c:crossBetween val="between"/>
        <c:majorUnit val="20"/>
      </c:valAx>
      <c:valAx>
        <c:axId val="95412112"/>
        <c:scaling>
          <c:orientation val="minMax"/>
        </c:scaling>
        <c:delete val="1"/>
        <c:axPos val="r"/>
        <c:numFmt formatCode="General" sourceLinked="1"/>
        <c:majorTickMark val="out"/>
        <c:minorTickMark val="none"/>
        <c:tickLblPos val="nextTo"/>
        <c:crossAx val="95412672"/>
        <c:crosses val="max"/>
        <c:crossBetween val="between"/>
      </c:valAx>
      <c:catAx>
        <c:axId val="95412672"/>
        <c:scaling>
          <c:orientation val="minMax"/>
        </c:scaling>
        <c:delete val="1"/>
        <c:axPos val="b"/>
        <c:numFmt formatCode="General" sourceLinked="1"/>
        <c:majorTickMark val="out"/>
        <c:minorTickMark val="none"/>
        <c:tickLblPos val="nextTo"/>
        <c:crossAx val="95412112"/>
        <c:crosses val="autoZero"/>
        <c:auto val="1"/>
        <c:lblAlgn val="ctr"/>
        <c:lblOffset val="100"/>
        <c:noMultiLvlLbl val="0"/>
      </c:catAx>
    </c:plotArea>
    <c:legend>
      <c:legendPos val="r"/>
      <c:legendEntry>
        <c:idx val="0"/>
        <c:delete val="1"/>
      </c:legendEntry>
      <c:overlay val="0"/>
    </c:legend>
    <c:plotVisOnly val="1"/>
    <c:dispBlanksAs val="gap"/>
    <c:showDLblsOverMax val="0"/>
  </c:chart>
  <c:spPr>
    <a:ln>
      <a:noFill/>
    </a:ln>
  </c:spPr>
  <c:txPr>
    <a:bodyPr/>
    <a:lstStyle/>
    <a:p>
      <a:pPr>
        <a:defRPr sz="1600"/>
      </a:pPr>
      <a:endParaRPr lang="en-US"/>
    </a:p>
  </c:txPr>
  <c:externalData r:id="rId1">
    <c:autoUpdate val="0"/>
  </c:externalData>
</c:chartSpace>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4.png"/><Relationship Id="rId6" Type="http://schemas.openxmlformats.org/officeDocument/2006/relationships/image" Target="../media/image10.svg"/><Relationship Id="rId5" Type="http://schemas.openxmlformats.org/officeDocument/2006/relationships/image" Target="../media/image6.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4.png"/><Relationship Id="rId6" Type="http://schemas.openxmlformats.org/officeDocument/2006/relationships/image" Target="../media/image10.svg"/><Relationship Id="rId5" Type="http://schemas.openxmlformats.org/officeDocument/2006/relationships/image" Target="../media/image6.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9B8F1E-3707-43A8-A889-4814EDD54832}" type="doc">
      <dgm:prSet loTypeId="urn:microsoft.com/office/officeart/2005/8/layout/process4" loCatId="process" qsTypeId="urn:microsoft.com/office/officeart/2005/8/quickstyle/simple2" qsCatId="simple" csTypeId="urn:microsoft.com/office/officeart/2005/8/colors/colorful2" csCatId="colorful" phldr="1"/>
      <dgm:spPr/>
      <dgm:t>
        <a:bodyPr/>
        <a:lstStyle/>
        <a:p>
          <a:endParaRPr lang="en-US"/>
        </a:p>
      </dgm:t>
    </dgm:pt>
    <dgm:pt modelId="{BA62A117-5459-4FDA-B6DB-7CBF05EB19F5}">
      <dgm:prSet/>
      <dgm:spPr>
        <a:solidFill>
          <a:schemeClr val="accent3">
            <a:lumMod val="75000"/>
          </a:schemeClr>
        </a:solidFill>
      </dgm:spPr>
      <dgm:t>
        <a:bodyPr/>
        <a:lstStyle/>
        <a:p>
          <a:r>
            <a:rPr lang="en-US"/>
            <a:t>Significant public health concern in US, especially among elderly</a:t>
          </a:r>
        </a:p>
      </dgm:t>
    </dgm:pt>
    <dgm:pt modelId="{92208625-F747-467A-85B5-4D846B6BAEBF}" type="parTrans" cxnId="{DDF88E55-AC4E-4C2C-934D-30F4438FE627}">
      <dgm:prSet/>
      <dgm:spPr/>
      <dgm:t>
        <a:bodyPr/>
        <a:lstStyle/>
        <a:p>
          <a:endParaRPr lang="en-US"/>
        </a:p>
      </dgm:t>
    </dgm:pt>
    <dgm:pt modelId="{70459EB0-86EB-4A92-A9E2-F007A0549B6C}" type="sibTrans" cxnId="{DDF88E55-AC4E-4C2C-934D-30F4438FE627}">
      <dgm:prSet/>
      <dgm:spPr/>
      <dgm:t>
        <a:bodyPr/>
        <a:lstStyle/>
        <a:p>
          <a:endParaRPr lang="en-US"/>
        </a:p>
      </dgm:t>
    </dgm:pt>
    <dgm:pt modelId="{603B49F4-7990-44A5-A50E-ADA424DA8A89}">
      <dgm:prSet/>
      <dgm:spPr>
        <a:solidFill>
          <a:schemeClr val="accent1"/>
        </a:solidFill>
      </dgm:spPr>
      <dgm:t>
        <a:bodyPr/>
        <a:lstStyle/>
        <a:p>
          <a:r>
            <a:rPr lang="en-US" dirty="0"/>
            <a:t>Mortality from invasive pneumococcal disease ranges from 20% at 65 years of age to 40% at 85 years of age</a:t>
          </a:r>
        </a:p>
      </dgm:t>
    </dgm:pt>
    <dgm:pt modelId="{4277C9C1-32B4-427E-AECD-31F7BF5017B0}" type="parTrans" cxnId="{612CAEF6-BF73-4B20-8A28-BAF5DCE6F2B1}">
      <dgm:prSet/>
      <dgm:spPr/>
      <dgm:t>
        <a:bodyPr/>
        <a:lstStyle/>
        <a:p>
          <a:endParaRPr lang="en-US"/>
        </a:p>
      </dgm:t>
    </dgm:pt>
    <dgm:pt modelId="{D3EEF217-755A-448B-B643-B975FD5A16AF}" type="sibTrans" cxnId="{612CAEF6-BF73-4B20-8A28-BAF5DCE6F2B1}">
      <dgm:prSet/>
      <dgm:spPr/>
      <dgm:t>
        <a:bodyPr/>
        <a:lstStyle/>
        <a:p>
          <a:endParaRPr lang="en-US"/>
        </a:p>
      </dgm:t>
    </dgm:pt>
    <dgm:pt modelId="{BEFB3523-2899-DF47-982B-44C7B78C8797}" type="pres">
      <dgm:prSet presAssocID="{059B8F1E-3707-43A8-A889-4814EDD54832}" presName="Name0" presStyleCnt="0">
        <dgm:presLayoutVars>
          <dgm:dir/>
          <dgm:animLvl val="lvl"/>
          <dgm:resizeHandles val="exact"/>
        </dgm:presLayoutVars>
      </dgm:prSet>
      <dgm:spPr/>
      <dgm:t>
        <a:bodyPr/>
        <a:lstStyle/>
        <a:p>
          <a:endParaRPr lang="en-US"/>
        </a:p>
      </dgm:t>
    </dgm:pt>
    <dgm:pt modelId="{6FB6C9E9-7757-6E45-A87D-AF3E4BBA54B4}" type="pres">
      <dgm:prSet presAssocID="{603B49F4-7990-44A5-A50E-ADA424DA8A89}" presName="boxAndChildren" presStyleCnt="0"/>
      <dgm:spPr/>
    </dgm:pt>
    <dgm:pt modelId="{B6FD2D0F-910D-6647-88C9-47FFF084029A}" type="pres">
      <dgm:prSet presAssocID="{603B49F4-7990-44A5-A50E-ADA424DA8A89}" presName="parentTextBox" presStyleLbl="node1" presStyleIdx="0" presStyleCnt="2"/>
      <dgm:spPr/>
      <dgm:t>
        <a:bodyPr/>
        <a:lstStyle/>
        <a:p>
          <a:endParaRPr lang="en-US"/>
        </a:p>
      </dgm:t>
    </dgm:pt>
    <dgm:pt modelId="{0D8A6857-4A2F-4E44-AC6D-7D9DF9702038}" type="pres">
      <dgm:prSet presAssocID="{70459EB0-86EB-4A92-A9E2-F007A0549B6C}" presName="sp" presStyleCnt="0"/>
      <dgm:spPr/>
    </dgm:pt>
    <dgm:pt modelId="{AB862849-487B-CA48-BE7D-B3322258B60D}" type="pres">
      <dgm:prSet presAssocID="{BA62A117-5459-4FDA-B6DB-7CBF05EB19F5}" presName="arrowAndChildren" presStyleCnt="0"/>
      <dgm:spPr/>
    </dgm:pt>
    <dgm:pt modelId="{BF29A405-EEAB-6646-8AB2-B722DC7F17F8}" type="pres">
      <dgm:prSet presAssocID="{BA62A117-5459-4FDA-B6DB-7CBF05EB19F5}" presName="parentTextArrow" presStyleLbl="node1" presStyleIdx="1" presStyleCnt="2"/>
      <dgm:spPr/>
      <dgm:t>
        <a:bodyPr/>
        <a:lstStyle/>
        <a:p>
          <a:endParaRPr lang="en-US"/>
        </a:p>
      </dgm:t>
    </dgm:pt>
  </dgm:ptLst>
  <dgm:cxnLst>
    <dgm:cxn modelId="{612CAEF6-BF73-4B20-8A28-BAF5DCE6F2B1}" srcId="{059B8F1E-3707-43A8-A889-4814EDD54832}" destId="{603B49F4-7990-44A5-A50E-ADA424DA8A89}" srcOrd="1" destOrd="0" parTransId="{4277C9C1-32B4-427E-AECD-31F7BF5017B0}" sibTransId="{D3EEF217-755A-448B-B643-B975FD5A16AF}"/>
    <dgm:cxn modelId="{C3EF3F47-462B-DB46-AA9B-B54E9B2CBE02}" type="presOf" srcId="{603B49F4-7990-44A5-A50E-ADA424DA8A89}" destId="{B6FD2D0F-910D-6647-88C9-47FFF084029A}" srcOrd="0" destOrd="0" presId="urn:microsoft.com/office/officeart/2005/8/layout/process4"/>
    <dgm:cxn modelId="{0292E1DE-3C6F-0C42-AAFC-F66B37FE783E}" type="presOf" srcId="{BA62A117-5459-4FDA-B6DB-7CBF05EB19F5}" destId="{BF29A405-EEAB-6646-8AB2-B722DC7F17F8}" srcOrd="0" destOrd="0" presId="urn:microsoft.com/office/officeart/2005/8/layout/process4"/>
    <dgm:cxn modelId="{DE572634-198F-F044-BADF-921749C1A6EE}" type="presOf" srcId="{059B8F1E-3707-43A8-A889-4814EDD54832}" destId="{BEFB3523-2899-DF47-982B-44C7B78C8797}" srcOrd="0" destOrd="0" presId="urn:microsoft.com/office/officeart/2005/8/layout/process4"/>
    <dgm:cxn modelId="{DDF88E55-AC4E-4C2C-934D-30F4438FE627}" srcId="{059B8F1E-3707-43A8-A889-4814EDD54832}" destId="{BA62A117-5459-4FDA-B6DB-7CBF05EB19F5}" srcOrd="0" destOrd="0" parTransId="{92208625-F747-467A-85B5-4D846B6BAEBF}" sibTransId="{70459EB0-86EB-4A92-A9E2-F007A0549B6C}"/>
    <dgm:cxn modelId="{87F15D0E-CCCE-7E4E-B5D0-595F625A0E6B}" type="presParOf" srcId="{BEFB3523-2899-DF47-982B-44C7B78C8797}" destId="{6FB6C9E9-7757-6E45-A87D-AF3E4BBA54B4}" srcOrd="0" destOrd="0" presId="urn:microsoft.com/office/officeart/2005/8/layout/process4"/>
    <dgm:cxn modelId="{0F3F2721-A875-3E40-9244-FEA8E39D5922}" type="presParOf" srcId="{6FB6C9E9-7757-6E45-A87D-AF3E4BBA54B4}" destId="{B6FD2D0F-910D-6647-88C9-47FFF084029A}" srcOrd="0" destOrd="0" presId="urn:microsoft.com/office/officeart/2005/8/layout/process4"/>
    <dgm:cxn modelId="{CA8ED10B-D717-4A4B-B3F4-21E2F99B71D6}" type="presParOf" srcId="{BEFB3523-2899-DF47-982B-44C7B78C8797}" destId="{0D8A6857-4A2F-4E44-AC6D-7D9DF9702038}" srcOrd="1" destOrd="0" presId="urn:microsoft.com/office/officeart/2005/8/layout/process4"/>
    <dgm:cxn modelId="{FA74B718-6F10-1541-8D6B-4A1D3A6C4D77}" type="presParOf" srcId="{BEFB3523-2899-DF47-982B-44C7B78C8797}" destId="{AB862849-487B-CA48-BE7D-B3322258B60D}" srcOrd="2" destOrd="0" presId="urn:microsoft.com/office/officeart/2005/8/layout/process4"/>
    <dgm:cxn modelId="{0FBCE570-092E-BB4A-B9F5-839EE9DAA1DE}" type="presParOf" srcId="{AB862849-487B-CA48-BE7D-B3322258B60D}" destId="{BF29A405-EEAB-6646-8AB2-B722DC7F17F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37CBC19-F1E8-459C-8A51-A7992B5D7EA2}"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FA3D4D4-18C6-4567-95B2-2977CDA91EF1}">
      <dgm:prSet/>
      <dgm:spPr/>
      <dgm:t>
        <a:bodyPr/>
        <a:lstStyle/>
        <a:p>
          <a:pPr>
            <a:lnSpc>
              <a:spcPct val="100000"/>
            </a:lnSpc>
          </a:pPr>
          <a:r>
            <a:rPr lang="en-US" b="0" dirty="0"/>
            <a:t>Disparities in pneumococcal vaccination rates between rural and urban areas are noted</a:t>
          </a:r>
        </a:p>
      </dgm:t>
    </dgm:pt>
    <dgm:pt modelId="{B7004D29-A34C-447F-990E-EE6DFFAC14C9}" type="parTrans" cxnId="{DE488CD0-4D88-4A74-B168-7E13782E453A}">
      <dgm:prSet/>
      <dgm:spPr/>
      <dgm:t>
        <a:bodyPr/>
        <a:lstStyle/>
        <a:p>
          <a:endParaRPr lang="en-US" b="1"/>
        </a:p>
      </dgm:t>
    </dgm:pt>
    <dgm:pt modelId="{C77A5D49-AB5B-4FDA-B0FC-3DAB176F8D67}" type="sibTrans" cxnId="{DE488CD0-4D88-4A74-B168-7E13782E453A}">
      <dgm:prSet/>
      <dgm:spPr/>
      <dgm:t>
        <a:bodyPr/>
        <a:lstStyle/>
        <a:p>
          <a:endParaRPr lang="en-US" b="1"/>
        </a:p>
      </dgm:t>
    </dgm:pt>
    <dgm:pt modelId="{0D06D322-52F8-4013-A45A-FF24587BCD2E}">
      <dgm:prSet/>
      <dgm:spPr/>
      <dgm:t>
        <a:bodyPr/>
        <a:lstStyle/>
        <a:p>
          <a:pPr>
            <a:lnSpc>
              <a:spcPct val="100000"/>
            </a:lnSpc>
          </a:pPr>
          <a:r>
            <a:rPr lang="en-US" b="0"/>
            <a:t>Community pharmacies serve as  important access points for pneumococcal vaccine services in rural communities</a:t>
          </a:r>
        </a:p>
      </dgm:t>
    </dgm:pt>
    <dgm:pt modelId="{168B2208-989A-4DB2-88CA-34B25449D3E6}" type="parTrans" cxnId="{6D26B7D9-D01A-4B97-994C-D7236DFAF00B}">
      <dgm:prSet/>
      <dgm:spPr/>
      <dgm:t>
        <a:bodyPr/>
        <a:lstStyle/>
        <a:p>
          <a:endParaRPr lang="en-US" b="1"/>
        </a:p>
      </dgm:t>
    </dgm:pt>
    <dgm:pt modelId="{1BC42CF6-062E-463B-8B1A-BD3254285E1F}" type="sibTrans" cxnId="{6D26B7D9-D01A-4B97-994C-D7236DFAF00B}">
      <dgm:prSet/>
      <dgm:spPr/>
      <dgm:t>
        <a:bodyPr/>
        <a:lstStyle/>
        <a:p>
          <a:endParaRPr lang="en-US" b="1"/>
        </a:p>
      </dgm:t>
    </dgm:pt>
    <dgm:pt modelId="{7BB1A6A1-058D-4533-BCBC-554269D68488}">
      <dgm:prSet/>
      <dgm:spPr/>
      <dgm:t>
        <a:bodyPr/>
        <a:lstStyle/>
        <a:p>
          <a:pPr>
            <a:lnSpc>
              <a:spcPct val="100000"/>
            </a:lnSpc>
          </a:pPr>
          <a:r>
            <a:rPr lang="en-US" b="0" dirty="0"/>
            <a:t>Continued support of rural service providers is needed to ensure older adults have access to recommended vaccines</a:t>
          </a:r>
        </a:p>
      </dgm:t>
    </dgm:pt>
    <dgm:pt modelId="{6EE33D2D-A270-42CA-9027-F8712F84F030}" type="parTrans" cxnId="{471414AE-E749-4778-AFF0-47421309CDAA}">
      <dgm:prSet/>
      <dgm:spPr/>
      <dgm:t>
        <a:bodyPr/>
        <a:lstStyle/>
        <a:p>
          <a:endParaRPr lang="en-US" b="1"/>
        </a:p>
      </dgm:t>
    </dgm:pt>
    <dgm:pt modelId="{D32C1480-2850-4C58-A349-43D6E36FE51C}" type="sibTrans" cxnId="{471414AE-E749-4778-AFF0-47421309CDAA}">
      <dgm:prSet/>
      <dgm:spPr/>
      <dgm:t>
        <a:bodyPr/>
        <a:lstStyle/>
        <a:p>
          <a:endParaRPr lang="en-US" b="1"/>
        </a:p>
      </dgm:t>
    </dgm:pt>
    <dgm:pt modelId="{0B4EE58E-6D05-2441-94AD-F1AD20ABA6DD}" type="pres">
      <dgm:prSet presAssocID="{537CBC19-F1E8-459C-8A51-A7992B5D7EA2}" presName="vert0" presStyleCnt="0">
        <dgm:presLayoutVars>
          <dgm:dir/>
          <dgm:animOne val="branch"/>
          <dgm:animLvl val="lvl"/>
        </dgm:presLayoutVars>
      </dgm:prSet>
      <dgm:spPr/>
      <dgm:t>
        <a:bodyPr/>
        <a:lstStyle/>
        <a:p>
          <a:endParaRPr lang="en-US"/>
        </a:p>
      </dgm:t>
    </dgm:pt>
    <dgm:pt modelId="{9CF33007-F9E4-2F4E-98B3-92B43E7E2D41}" type="pres">
      <dgm:prSet presAssocID="{1FA3D4D4-18C6-4567-95B2-2977CDA91EF1}" presName="thickLine" presStyleLbl="alignNode1" presStyleIdx="0" presStyleCnt="3"/>
      <dgm:spPr/>
    </dgm:pt>
    <dgm:pt modelId="{500078C1-1FD8-2A40-B40B-0E347A05EFDF}" type="pres">
      <dgm:prSet presAssocID="{1FA3D4D4-18C6-4567-95B2-2977CDA91EF1}" presName="horz1" presStyleCnt="0"/>
      <dgm:spPr/>
    </dgm:pt>
    <dgm:pt modelId="{681911D1-99C1-AC42-A9BD-E354C391CF93}" type="pres">
      <dgm:prSet presAssocID="{1FA3D4D4-18C6-4567-95B2-2977CDA91EF1}" presName="tx1" presStyleLbl="revTx" presStyleIdx="0" presStyleCnt="3"/>
      <dgm:spPr/>
      <dgm:t>
        <a:bodyPr/>
        <a:lstStyle/>
        <a:p>
          <a:endParaRPr lang="en-US"/>
        </a:p>
      </dgm:t>
    </dgm:pt>
    <dgm:pt modelId="{F2E5B270-1275-B84A-A180-A35E4EFA4FE3}" type="pres">
      <dgm:prSet presAssocID="{1FA3D4D4-18C6-4567-95B2-2977CDA91EF1}" presName="vert1" presStyleCnt="0"/>
      <dgm:spPr/>
    </dgm:pt>
    <dgm:pt modelId="{DAD1D297-BB0F-B442-BE51-14DED4E5C12E}" type="pres">
      <dgm:prSet presAssocID="{0D06D322-52F8-4013-A45A-FF24587BCD2E}" presName="thickLine" presStyleLbl="alignNode1" presStyleIdx="1" presStyleCnt="3"/>
      <dgm:spPr/>
    </dgm:pt>
    <dgm:pt modelId="{55E32092-4EA4-9144-97C0-D296831F3F94}" type="pres">
      <dgm:prSet presAssocID="{0D06D322-52F8-4013-A45A-FF24587BCD2E}" presName="horz1" presStyleCnt="0"/>
      <dgm:spPr/>
    </dgm:pt>
    <dgm:pt modelId="{2CC59D2B-344B-3D4C-99ED-70E9DCB15EA4}" type="pres">
      <dgm:prSet presAssocID="{0D06D322-52F8-4013-A45A-FF24587BCD2E}" presName="tx1" presStyleLbl="revTx" presStyleIdx="1" presStyleCnt="3"/>
      <dgm:spPr/>
      <dgm:t>
        <a:bodyPr/>
        <a:lstStyle/>
        <a:p>
          <a:endParaRPr lang="en-US"/>
        </a:p>
      </dgm:t>
    </dgm:pt>
    <dgm:pt modelId="{50FD8EF4-13C0-164C-97C8-33803F7C167C}" type="pres">
      <dgm:prSet presAssocID="{0D06D322-52F8-4013-A45A-FF24587BCD2E}" presName="vert1" presStyleCnt="0"/>
      <dgm:spPr/>
    </dgm:pt>
    <dgm:pt modelId="{15F6D5B8-C95E-6F4C-81C9-632CC709C0F7}" type="pres">
      <dgm:prSet presAssocID="{7BB1A6A1-058D-4533-BCBC-554269D68488}" presName="thickLine" presStyleLbl="alignNode1" presStyleIdx="2" presStyleCnt="3"/>
      <dgm:spPr/>
    </dgm:pt>
    <dgm:pt modelId="{0C609FFB-5017-C140-A995-5A6BBBE54976}" type="pres">
      <dgm:prSet presAssocID="{7BB1A6A1-058D-4533-BCBC-554269D68488}" presName="horz1" presStyleCnt="0"/>
      <dgm:spPr/>
    </dgm:pt>
    <dgm:pt modelId="{814DBB0E-C9FB-1046-B7C4-E4709D80D9AC}" type="pres">
      <dgm:prSet presAssocID="{7BB1A6A1-058D-4533-BCBC-554269D68488}" presName="tx1" presStyleLbl="revTx" presStyleIdx="2" presStyleCnt="3"/>
      <dgm:spPr/>
      <dgm:t>
        <a:bodyPr/>
        <a:lstStyle/>
        <a:p>
          <a:endParaRPr lang="en-US"/>
        </a:p>
      </dgm:t>
    </dgm:pt>
    <dgm:pt modelId="{270B9E82-15E2-9347-AB3E-D80FC2813450}" type="pres">
      <dgm:prSet presAssocID="{7BB1A6A1-058D-4533-BCBC-554269D68488}" presName="vert1" presStyleCnt="0"/>
      <dgm:spPr/>
    </dgm:pt>
  </dgm:ptLst>
  <dgm:cxnLst>
    <dgm:cxn modelId="{3FB407C2-F2D9-F646-95CB-EB509C4795BE}" type="presOf" srcId="{7BB1A6A1-058D-4533-BCBC-554269D68488}" destId="{814DBB0E-C9FB-1046-B7C4-E4709D80D9AC}" srcOrd="0" destOrd="0" presId="urn:microsoft.com/office/officeart/2008/layout/LinedList"/>
    <dgm:cxn modelId="{DE488CD0-4D88-4A74-B168-7E13782E453A}" srcId="{537CBC19-F1E8-459C-8A51-A7992B5D7EA2}" destId="{1FA3D4D4-18C6-4567-95B2-2977CDA91EF1}" srcOrd="0" destOrd="0" parTransId="{B7004D29-A34C-447F-990E-EE6DFFAC14C9}" sibTransId="{C77A5D49-AB5B-4FDA-B0FC-3DAB176F8D67}"/>
    <dgm:cxn modelId="{C78A2304-8FEC-0C47-8BE3-B8DC97BA7BF1}" type="presOf" srcId="{537CBC19-F1E8-459C-8A51-A7992B5D7EA2}" destId="{0B4EE58E-6D05-2441-94AD-F1AD20ABA6DD}" srcOrd="0" destOrd="0" presId="urn:microsoft.com/office/officeart/2008/layout/LinedList"/>
    <dgm:cxn modelId="{21333D3D-8B96-DF4A-8814-BC5286365CC1}" type="presOf" srcId="{1FA3D4D4-18C6-4567-95B2-2977CDA91EF1}" destId="{681911D1-99C1-AC42-A9BD-E354C391CF93}" srcOrd="0" destOrd="0" presId="urn:microsoft.com/office/officeart/2008/layout/LinedList"/>
    <dgm:cxn modelId="{75428D03-E51B-484D-8FF6-39D7FA0D64B9}" type="presOf" srcId="{0D06D322-52F8-4013-A45A-FF24587BCD2E}" destId="{2CC59D2B-344B-3D4C-99ED-70E9DCB15EA4}" srcOrd="0" destOrd="0" presId="urn:microsoft.com/office/officeart/2008/layout/LinedList"/>
    <dgm:cxn modelId="{471414AE-E749-4778-AFF0-47421309CDAA}" srcId="{537CBC19-F1E8-459C-8A51-A7992B5D7EA2}" destId="{7BB1A6A1-058D-4533-BCBC-554269D68488}" srcOrd="2" destOrd="0" parTransId="{6EE33D2D-A270-42CA-9027-F8712F84F030}" sibTransId="{D32C1480-2850-4C58-A349-43D6E36FE51C}"/>
    <dgm:cxn modelId="{6D26B7D9-D01A-4B97-994C-D7236DFAF00B}" srcId="{537CBC19-F1E8-459C-8A51-A7992B5D7EA2}" destId="{0D06D322-52F8-4013-A45A-FF24587BCD2E}" srcOrd="1" destOrd="0" parTransId="{168B2208-989A-4DB2-88CA-34B25449D3E6}" sibTransId="{1BC42CF6-062E-463B-8B1A-BD3254285E1F}"/>
    <dgm:cxn modelId="{CA9062FC-2AE4-8042-8972-D7C4FB516BB5}" type="presParOf" srcId="{0B4EE58E-6D05-2441-94AD-F1AD20ABA6DD}" destId="{9CF33007-F9E4-2F4E-98B3-92B43E7E2D41}" srcOrd="0" destOrd="0" presId="urn:microsoft.com/office/officeart/2008/layout/LinedList"/>
    <dgm:cxn modelId="{F803630E-D53D-B64F-B3C7-0D4604BD3429}" type="presParOf" srcId="{0B4EE58E-6D05-2441-94AD-F1AD20ABA6DD}" destId="{500078C1-1FD8-2A40-B40B-0E347A05EFDF}" srcOrd="1" destOrd="0" presId="urn:microsoft.com/office/officeart/2008/layout/LinedList"/>
    <dgm:cxn modelId="{4C20EA05-D2DE-8C47-8DA3-F5E1F39C8BE0}" type="presParOf" srcId="{500078C1-1FD8-2A40-B40B-0E347A05EFDF}" destId="{681911D1-99C1-AC42-A9BD-E354C391CF93}" srcOrd="0" destOrd="0" presId="urn:microsoft.com/office/officeart/2008/layout/LinedList"/>
    <dgm:cxn modelId="{BE75CF42-59BF-5D4E-855A-2EC0D2663FC7}" type="presParOf" srcId="{500078C1-1FD8-2A40-B40B-0E347A05EFDF}" destId="{F2E5B270-1275-B84A-A180-A35E4EFA4FE3}" srcOrd="1" destOrd="0" presId="urn:microsoft.com/office/officeart/2008/layout/LinedList"/>
    <dgm:cxn modelId="{E008F04E-EDDE-CE41-B5A3-2216F09B2616}" type="presParOf" srcId="{0B4EE58E-6D05-2441-94AD-F1AD20ABA6DD}" destId="{DAD1D297-BB0F-B442-BE51-14DED4E5C12E}" srcOrd="2" destOrd="0" presId="urn:microsoft.com/office/officeart/2008/layout/LinedList"/>
    <dgm:cxn modelId="{B94E8049-F42A-3D41-8D9D-03D84E1D845B}" type="presParOf" srcId="{0B4EE58E-6D05-2441-94AD-F1AD20ABA6DD}" destId="{55E32092-4EA4-9144-97C0-D296831F3F94}" srcOrd="3" destOrd="0" presId="urn:microsoft.com/office/officeart/2008/layout/LinedList"/>
    <dgm:cxn modelId="{3A11B6C6-375D-A24B-A4AB-493C9F9FF336}" type="presParOf" srcId="{55E32092-4EA4-9144-97C0-D296831F3F94}" destId="{2CC59D2B-344B-3D4C-99ED-70E9DCB15EA4}" srcOrd="0" destOrd="0" presId="urn:microsoft.com/office/officeart/2008/layout/LinedList"/>
    <dgm:cxn modelId="{766342A4-F015-1043-8F3C-B669CCCC42A3}" type="presParOf" srcId="{55E32092-4EA4-9144-97C0-D296831F3F94}" destId="{50FD8EF4-13C0-164C-97C8-33803F7C167C}" srcOrd="1" destOrd="0" presId="urn:microsoft.com/office/officeart/2008/layout/LinedList"/>
    <dgm:cxn modelId="{39DD5497-9273-C842-92CD-BE64D16B77F1}" type="presParOf" srcId="{0B4EE58E-6D05-2441-94AD-F1AD20ABA6DD}" destId="{15F6D5B8-C95E-6F4C-81C9-632CC709C0F7}" srcOrd="4" destOrd="0" presId="urn:microsoft.com/office/officeart/2008/layout/LinedList"/>
    <dgm:cxn modelId="{55550D82-9A18-0E45-A32D-60EC8C2816F3}" type="presParOf" srcId="{0B4EE58E-6D05-2441-94AD-F1AD20ABA6DD}" destId="{0C609FFB-5017-C140-A995-5A6BBBE54976}" srcOrd="5" destOrd="0" presId="urn:microsoft.com/office/officeart/2008/layout/LinedList"/>
    <dgm:cxn modelId="{21650EE4-EF01-CD4A-984D-08F137E743F8}" type="presParOf" srcId="{0C609FFB-5017-C140-A995-5A6BBBE54976}" destId="{814DBB0E-C9FB-1046-B7C4-E4709D80D9AC}" srcOrd="0" destOrd="0" presId="urn:microsoft.com/office/officeart/2008/layout/LinedList"/>
    <dgm:cxn modelId="{C5EF872A-9811-8C4F-A2CC-8693005D45F3}" type="presParOf" srcId="{0C609FFB-5017-C140-A995-5A6BBBE54976}" destId="{270B9E82-15E2-9347-AB3E-D80FC281345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909CBA9-6B9B-46D1-8A05-174D67F48C4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2A80D85-9D39-4917-AAD3-37D84892636C}">
      <dgm:prSet custT="1"/>
      <dgm:spPr/>
      <dgm:t>
        <a:bodyPr/>
        <a:lstStyle/>
        <a:p>
          <a:r>
            <a:rPr lang="en-US" sz="3600" dirty="0"/>
            <a:t>Joseph </a:t>
          </a:r>
          <a:r>
            <a:rPr lang="en-US" sz="3600" dirty="0" err="1"/>
            <a:t>Vanghelof</a:t>
          </a:r>
          <a:r>
            <a:rPr lang="en-US" sz="3600" dirty="0"/>
            <a:t>, PharmD, MS</a:t>
          </a:r>
        </a:p>
      </dgm:t>
    </dgm:pt>
    <dgm:pt modelId="{2246372A-EFDD-432E-8762-C1B77672CF9C}" type="parTrans" cxnId="{00F4DF45-2BB2-450D-84AA-FE5D3551E1F8}">
      <dgm:prSet/>
      <dgm:spPr/>
      <dgm:t>
        <a:bodyPr/>
        <a:lstStyle/>
        <a:p>
          <a:endParaRPr lang="en-US"/>
        </a:p>
      </dgm:t>
    </dgm:pt>
    <dgm:pt modelId="{3F5AE24C-9BCE-441E-A411-15B6234BF9A8}" type="sibTrans" cxnId="{00F4DF45-2BB2-450D-84AA-FE5D3551E1F8}">
      <dgm:prSet/>
      <dgm:spPr/>
      <dgm:t>
        <a:bodyPr/>
        <a:lstStyle/>
        <a:p>
          <a:endParaRPr lang="en-US"/>
        </a:p>
      </dgm:t>
    </dgm:pt>
    <dgm:pt modelId="{5E57807C-086A-4A67-9DEC-44F1D2910211}">
      <dgm:prSet custT="1"/>
      <dgm:spPr/>
      <dgm:t>
        <a:bodyPr/>
        <a:lstStyle/>
        <a:p>
          <a:r>
            <a:rPr lang="en-US" sz="3600" dirty="0"/>
            <a:t>Aric </a:t>
          </a:r>
          <a:r>
            <a:rPr lang="en-US" sz="3600" dirty="0" err="1"/>
            <a:t>Schadler</a:t>
          </a:r>
          <a:r>
            <a:rPr lang="en-US" sz="3600" dirty="0"/>
            <a:t>, MS</a:t>
          </a:r>
        </a:p>
      </dgm:t>
    </dgm:pt>
    <dgm:pt modelId="{EAC3815A-1FB8-4480-B254-CF141955BCFB}" type="parTrans" cxnId="{370D6BA5-E294-4690-9127-215FB01E3D84}">
      <dgm:prSet/>
      <dgm:spPr/>
      <dgm:t>
        <a:bodyPr/>
        <a:lstStyle/>
        <a:p>
          <a:endParaRPr lang="en-US"/>
        </a:p>
      </dgm:t>
    </dgm:pt>
    <dgm:pt modelId="{E00E4536-8EDF-431F-A0F8-4068DAA0C49B}" type="sibTrans" cxnId="{370D6BA5-E294-4690-9127-215FB01E3D84}">
      <dgm:prSet/>
      <dgm:spPr/>
      <dgm:t>
        <a:bodyPr/>
        <a:lstStyle/>
        <a:p>
          <a:endParaRPr lang="en-US"/>
        </a:p>
      </dgm:t>
    </dgm:pt>
    <dgm:pt modelId="{7925A513-60E8-3B4C-93DD-93E23200F5AB}" type="pres">
      <dgm:prSet presAssocID="{2909CBA9-6B9B-46D1-8A05-174D67F48C44}" presName="vert0" presStyleCnt="0">
        <dgm:presLayoutVars>
          <dgm:dir/>
          <dgm:animOne val="branch"/>
          <dgm:animLvl val="lvl"/>
        </dgm:presLayoutVars>
      </dgm:prSet>
      <dgm:spPr/>
      <dgm:t>
        <a:bodyPr/>
        <a:lstStyle/>
        <a:p>
          <a:endParaRPr lang="en-US"/>
        </a:p>
      </dgm:t>
    </dgm:pt>
    <dgm:pt modelId="{BCDB6F6B-4E49-F949-AB9E-B594EB6BA9FF}" type="pres">
      <dgm:prSet presAssocID="{92A80D85-9D39-4917-AAD3-37D84892636C}" presName="thickLine" presStyleLbl="alignNode1" presStyleIdx="0" presStyleCnt="2"/>
      <dgm:spPr/>
    </dgm:pt>
    <dgm:pt modelId="{B037A0FE-81A6-DB49-8194-4A9C022DC4F0}" type="pres">
      <dgm:prSet presAssocID="{92A80D85-9D39-4917-AAD3-37D84892636C}" presName="horz1" presStyleCnt="0"/>
      <dgm:spPr/>
    </dgm:pt>
    <dgm:pt modelId="{D176CCB4-7520-E849-BB68-861D1AF80CDC}" type="pres">
      <dgm:prSet presAssocID="{92A80D85-9D39-4917-AAD3-37D84892636C}" presName="tx1" presStyleLbl="revTx" presStyleIdx="0" presStyleCnt="2"/>
      <dgm:spPr/>
      <dgm:t>
        <a:bodyPr/>
        <a:lstStyle/>
        <a:p>
          <a:endParaRPr lang="en-US"/>
        </a:p>
      </dgm:t>
    </dgm:pt>
    <dgm:pt modelId="{D9F04FB3-3C5F-2846-BF5C-530484855D8B}" type="pres">
      <dgm:prSet presAssocID="{92A80D85-9D39-4917-AAD3-37D84892636C}" presName="vert1" presStyleCnt="0"/>
      <dgm:spPr/>
    </dgm:pt>
    <dgm:pt modelId="{982433E0-96E7-4F42-B986-96242925FE68}" type="pres">
      <dgm:prSet presAssocID="{5E57807C-086A-4A67-9DEC-44F1D2910211}" presName="thickLine" presStyleLbl="alignNode1" presStyleIdx="1" presStyleCnt="2"/>
      <dgm:spPr/>
    </dgm:pt>
    <dgm:pt modelId="{CDAD6843-0B9A-B641-99AF-24AA8CFF5243}" type="pres">
      <dgm:prSet presAssocID="{5E57807C-086A-4A67-9DEC-44F1D2910211}" presName="horz1" presStyleCnt="0"/>
      <dgm:spPr/>
    </dgm:pt>
    <dgm:pt modelId="{FBE0F140-2EE7-5047-AF53-8F5FC78C726D}" type="pres">
      <dgm:prSet presAssocID="{5E57807C-086A-4A67-9DEC-44F1D2910211}" presName="tx1" presStyleLbl="revTx" presStyleIdx="1" presStyleCnt="2" custScaleY="200000"/>
      <dgm:spPr/>
      <dgm:t>
        <a:bodyPr/>
        <a:lstStyle/>
        <a:p>
          <a:endParaRPr lang="en-US"/>
        </a:p>
      </dgm:t>
    </dgm:pt>
    <dgm:pt modelId="{BED47CCC-08E1-FD40-93F7-4BD1A4A5773C}" type="pres">
      <dgm:prSet presAssocID="{5E57807C-086A-4A67-9DEC-44F1D2910211}" presName="vert1" presStyleCnt="0"/>
      <dgm:spPr/>
    </dgm:pt>
  </dgm:ptLst>
  <dgm:cxnLst>
    <dgm:cxn modelId="{23A6A403-9E72-FE4B-8069-A52113AE9821}" type="presOf" srcId="{5E57807C-086A-4A67-9DEC-44F1D2910211}" destId="{FBE0F140-2EE7-5047-AF53-8F5FC78C726D}" srcOrd="0" destOrd="0" presId="urn:microsoft.com/office/officeart/2008/layout/LinedList"/>
    <dgm:cxn modelId="{00F4DF45-2BB2-450D-84AA-FE5D3551E1F8}" srcId="{2909CBA9-6B9B-46D1-8A05-174D67F48C44}" destId="{92A80D85-9D39-4917-AAD3-37D84892636C}" srcOrd="0" destOrd="0" parTransId="{2246372A-EFDD-432E-8762-C1B77672CF9C}" sibTransId="{3F5AE24C-9BCE-441E-A411-15B6234BF9A8}"/>
    <dgm:cxn modelId="{370D6BA5-E294-4690-9127-215FB01E3D84}" srcId="{2909CBA9-6B9B-46D1-8A05-174D67F48C44}" destId="{5E57807C-086A-4A67-9DEC-44F1D2910211}" srcOrd="1" destOrd="0" parTransId="{EAC3815A-1FB8-4480-B254-CF141955BCFB}" sibTransId="{E00E4536-8EDF-431F-A0F8-4068DAA0C49B}"/>
    <dgm:cxn modelId="{40B1978B-85DC-3D41-B321-DA27F2A35B9A}" type="presOf" srcId="{2909CBA9-6B9B-46D1-8A05-174D67F48C44}" destId="{7925A513-60E8-3B4C-93DD-93E23200F5AB}" srcOrd="0" destOrd="0" presId="urn:microsoft.com/office/officeart/2008/layout/LinedList"/>
    <dgm:cxn modelId="{0E309CE3-A33B-8F45-ABAC-915F58651FBE}" type="presOf" srcId="{92A80D85-9D39-4917-AAD3-37D84892636C}" destId="{D176CCB4-7520-E849-BB68-861D1AF80CDC}" srcOrd="0" destOrd="0" presId="urn:microsoft.com/office/officeart/2008/layout/LinedList"/>
    <dgm:cxn modelId="{EFF4FC2A-D86D-EA47-A9E1-B6F76CCC9778}" type="presParOf" srcId="{7925A513-60E8-3B4C-93DD-93E23200F5AB}" destId="{BCDB6F6B-4E49-F949-AB9E-B594EB6BA9FF}" srcOrd="0" destOrd="0" presId="urn:microsoft.com/office/officeart/2008/layout/LinedList"/>
    <dgm:cxn modelId="{C911C183-EA44-7B40-8DA1-4A75924D4A73}" type="presParOf" srcId="{7925A513-60E8-3B4C-93DD-93E23200F5AB}" destId="{B037A0FE-81A6-DB49-8194-4A9C022DC4F0}" srcOrd="1" destOrd="0" presId="urn:microsoft.com/office/officeart/2008/layout/LinedList"/>
    <dgm:cxn modelId="{EABACD41-4D80-9947-80DA-717E0ECBD13A}" type="presParOf" srcId="{B037A0FE-81A6-DB49-8194-4A9C022DC4F0}" destId="{D176CCB4-7520-E849-BB68-861D1AF80CDC}" srcOrd="0" destOrd="0" presId="urn:microsoft.com/office/officeart/2008/layout/LinedList"/>
    <dgm:cxn modelId="{47F4E299-7B29-2548-9A7B-FEB114960AE0}" type="presParOf" srcId="{B037A0FE-81A6-DB49-8194-4A9C022DC4F0}" destId="{D9F04FB3-3C5F-2846-BF5C-530484855D8B}" srcOrd="1" destOrd="0" presId="urn:microsoft.com/office/officeart/2008/layout/LinedList"/>
    <dgm:cxn modelId="{ED5B710B-25BB-224C-A6A5-271FF8F1F16A}" type="presParOf" srcId="{7925A513-60E8-3B4C-93DD-93E23200F5AB}" destId="{982433E0-96E7-4F42-B986-96242925FE68}" srcOrd="2" destOrd="0" presId="urn:microsoft.com/office/officeart/2008/layout/LinedList"/>
    <dgm:cxn modelId="{09948FDD-2874-7B46-8E6B-19E4D745DE20}" type="presParOf" srcId="{7925A513-60E8-3B4C-93DD-93E23200F5AB}" destId="{CDAD6843-0B9A-B641-99AF-24AA8CFF5243}" srcOrd="3" destOrd="0" presId="urn:microsoft.com/office/officeart/2008/layout/LinedList"/>
    <dgm:cxn modelId="{8BECA164-1DC5-7B41-B16A-A4EAC44758DD}" type="presParOf" srcId="{CDAD6843-0B9A-B641-99AF-24AA8CFF5243}" destId="{FBE0F140-2EE7-5047-AF53-8F5FC78C726D}" srcOrd="0" destOrd="0" presId="urn:microsoft.com/office/officeart/2008/layout/LinedList"/>
    <dgm:cxn modelId="{FE4162E9-9C70-5140-B5CA-58E63DE9D5CB}" type="presParOf" srcId="{CDAD6843-0B9A-B641-99AF-24AA8CFF5243}" destId="{BED47CCC-08E1-FD40-93F7-4BD1A4A5773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909CBA9-6B9B-46D1-8A05-174D67F48C44}"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2A80D85-9D39-4917-AAD3-37D84892636C}">
      <dgm:prSet/>
      <dgm:spPr/>
      <dgm:t>
        <a:bodyPr/>
        <a:lstStyle/>
        <a:p>
          <a:r>
            <a:rPr lang="en-US"/>
            <a:t>This project was supported by the Federal Office of Rural Health Policy (FORHP), Health Resources and Services Administration (HRSA), U.S. Department of Health and Human Services (HHS) under cooperative agreement # U1CRH30041. </a:t>
          </a:r>
        </a:p>
      </dgm:t>
    </dgm:pt>
    <dgm:pt modelId="{2246372A-EFDD-432E-8762-C1B77672CF9C}" type="parTrans" cxnId="{00F4DF45-2BB2-450D-84AA-FE5D3551E1F8}">
      <dgm:prSet/>
      <dgm:spPr/>
      <dgm:t>
        <a:bodyPr/>
        <a:lstStyle/>
        <a:p>
          <a:endParaRPr lang="en-US"/>
        </a:p>
      </dgm:t>
    </dgm:pt>
    <dgm:pt modelId="{3F5AE24C-9BCE-441E-A411-15B6234BF9A8}" type="sibTrans" cxnId="{00F4DF45-2BB2-450D-84AA-FE5D3551E1F8}">
      <dgm:prSet/>
      <dgm:spPr/>
      <dgm:t>
        <a:bodyPr/>
        <a:lstStyle/>
        <a:p>
          <a:endParaRPr lang="en-US"/>
        </a:p>
      </dgm:t>
    </dgm:pt>
    <dgm:pt modelId="{5E57807C-086A-4A67-9DEC-44F1D2910211}">
      <dgm:prSet/>
      <dgm:spPr/>
      <dgm:t>
        <a:bodyPr/>
        <a:lstStyle/>
        <a:p>
          <a:r>
            <a:rPr lang="en-US"/>
            <a:t>The information, conclusions and opinions expressed in this document are those of the authors and no endorsement by FORHP, HRSA, HHS, or the University of Kentucky is intended or should be inferred.</a:t>
          </a:r>
        </a:p>
      </dgm:t>
    </dgm:pt>
    <dgm:pt modelId="{EAC3815A-1FB8-4480-B254-CF141955BCFB}" type="parTrans" cxnId="{370D6BA5-E294-4690-9127-215FB01E3D84}">
      <dgm:prSet/>
      <dgm:spPr/>
      <dgm:t>
        <a:bodyPr/>
        <a:lstStyle/>
        <a:p>
          <a:endParaRPr lang="en-US"/>
        </a:p>
      </dgm:t>
    </dgm:pt>
    <dgm:pt modelId="{E00E4536-8EDF-431F-A0F8-4068DAA0C49B}" type="sibTrans" cxnId="{370D6BA5-E294-4690-9127-215FB01E3D84}">
      <dgm:prSet/>
      <dgm:spPr/>
      <dgm:t>
        <a:bodyPr/>
        <a:lstStyle/>
        <a:p>
          <a:endParaRPr lang="en-US"/>
        </a:p>
      </dgm:t>
    </dgm:pt>
    <dgm:pt modelId="{7925A513-60E8-3B4C-93DD-93E23200F5AB}" type="pres">
      <dgm:prSet presAssocID="{2909CBA9-6B9B-46D1-8A05-174D67F48C44}" presName="vert0" presStyleCnt="0">
        <dgm:presLayoutVars>
          <dgm:dir/>
          <dgm:animOne val="branch"/>
          <dgm:animLvl val="lvl"/>
        </dgm:presLayoutVars>
      </dgm:prSet>
      <dgm:spPr/>
      <dgm:t>
        <a:bodyPr/>
        <a:lstStyle/>
        <a:p>
          <a:endParaRPr lang="en-US"/>
        </a:p>
      </dgm:t>
    </dgm:pt>
    <dgm:pt modelId="{BCDB6F6B-4E49-F949-AB9E-B594EB6BA9FF}" type="pres">
      <dgm:prSet presAssocID="{92A80D85-9D39-4917-AAD3-37D84892636C}" presName="thickLine" presStyleLbl="alignNode1" presStyleIdx="0" presStyleCnt="2"/>
      <dgm:spPr/>
    </dgm:pt>
    <dgm:pt modelId="{B037A0FE-81A6-DB49-8194-4A9C022DC4F0}" type="pres">
      <dgm:prSet presAssocID="{92A80D85-9D39-4917-AAD3-37D84892636C}" presName="horz1" presStyleCnt="0"/>
      <dgm:spPr/>
    </dgm:pt>
    <dgm:pt modelId="{D176CCB4-7520-E849-BB68-861D1AF80CDC}" type="pres">
      <dgm:prSet presAssocID="{92A80D85-9D39-4917-AAD3-37D84892636C}" presName="tx1" presStyleLbl="revTx" presStyleIdx="0" presStyleCnt="2"/>
      <dgm:spPr/>
      <dgm:t>
        <a:bodyPr/>
        <a:lstStyle/>
        <a:p>
          <a:endParaRPr lang="en-US"/>
        </a:p>
      </dgm:t>
    </dgm:pt>
    <dgm:pt modelId="{D9F04FB3-3C5F-2846-BF5C-530484855D8B}" type="pres">
      <dgm:prSet presAssocID="{92A80D85-9D39-4917-AAD3-37D84892636C}" presName="vert1" presStyleCnt="0"/>
      <dgm:spPr/>
    </dgm:pt>
    <dgm:pt modelId="{982433E0-96E7-4F42-B986-96242925FE68}" type="pres">
      <dgm:prSet presAssocID="{5E57807C-086A-4A67-9DEC-44F1D2910211}" presName="thickLine" presStyleLbl="alignNode1" presStyleIdx="1" presStyleCnt="2"/>
      <dgm:spPr/>
    </dgm:pt>
    <dgm:pt modelId="{CDAD6843-0B9A-B641-99AF-24AA8CFF5243}" type="pres">
      <dgm:prSet presAssocID="{5E57807C-086A-4A67-9DEC-44F1D2910211}" presName="horz1" presStyleCnt="0"/>
      <dgm:spPr/>
    </dgm:pt>
    <dgm:pt modelId="{FBE0F140-2EE7-5047-AF53-8F5FC78C726D}" type="pres">
      <dgm:prSet presAssocID="{5E57807C-086A-4A67-9DEC-44F1D2910211}" presName="tx1" presStyleLbl="revTx" presStyleIdx="1" presStyleCnt="2"/>
      <dgm:spPr/>
      <dgm:t>
        <a:bodyPr/>
        <a:lstStyle/>
        <a:p>
          <a:endParaRPr lang="en-US"/>
        </a:p>
      </dgm:t>
    </dgm:pt>
    <dgm:pt modelId="{BED47CCC-08E1-FD40-93F7-4BD1A4A5773C}" type="pres">
      <dgm:prSet presAssocID="{5E57807C-086A-4A67-9DEC-44F1D2910211}" presName="vert1" presStyleCnt="0"/>
      <dgm:spPr/>
    </dgm:pt>
  </dgm:ptLst>
  <dgm:cxnLst>
    <dgm:cxn modelId="{23A6A403-9E72-FE4B-8069-A52113AE9821}" type="presOf" srcId="{5E57807C-086A-4A67-9DEC-44F1D2910211}" destId="{FBE0F140-2EE7-5047-AF53-8F5FC78C726D}" srcOrd="0" destOrd="0" presId="urn:microsoft.com/office/officeart/2008/layout/LinedList"/>
    <dgm:cxn modelId="{00F4DF45-2BB2-450D-84AA-FE5D3551E1F8}" srcId="{2909CBA9-6B9B-46D1-8A05-174D67F48C44}" destId="{92A80D85-9D39-4917-AAD3-37D84892636C}" srcOrd="0" destOrd="0" parTransId="{2246372A-EFDD-432E-8762-C1B77672CF9C}" sibTransId="{3F5AE24C-9BCE-441E-A411-15B6234BF9A8}"/>
    <dgm:cxn modelId="{370D6BA5-E294-4690-9127-215FB01E3D84}" srcId="{2909CBA9-6B9B-46D1-8A05-174D67F48C44}" destId="{5E57807C-086A-4A67-9DEC-44F1D2910211}" srcOrd="1" destOrd="0" parTransId="{EAC3815A-1FB8-4480-B254-CF141955BCFB}" sibTransId="{E00E4536-8EDF-431F-A0F8-4068DAA0C49B}"/>
    <dgm:cxn modelId="{40B1978B-85DC-3D41-B321-DA27F2A35B9A}" type="presOf" srcId="{2909CBA9-6B9B-46D1-8A05-174D67F48C44}" destId="{7925A513-60E8-3B4C-93DD-93E23200F5AB}" srcOrd="0" destOrd="0" presId="urn:microsoft.com/office/officeart/2008/layout/LinedList"/>
    <dgm:cxn modelId="{0E309CE3-A33B-8F45-ABAC-915F58651FBE}" type="presOf" srcId="{92A80D85-9D39-4917-AAD3-37D84892636C}" destId="{D176CCB4-7520-E849-BB68-861D1AF80CDC}" srcOrd="0" destOrd="0" presId="urn:microsoft.com/office/officeart/2008/layout/LinedList"/>
    <dgm:cxn modelId="{EFF4FC2A-D86D-EA47-A9E1-B6F76CCC9778}" type="presParOf" srcId="{7925A513-60E8-3B4C-93DD-93E23200F5AB}" destId="{BCDB6F6B-4E49-F949-AB9E-B594EB6BA9FF}" srcOrd="0" destOrd="0" presId="urn:microsoft.com/office/officeart/2008/layout/LinedList"/>
    <dgm:cxn modelId="{C911C183-EA44-7B40-8DA1-4A75924D4A73}" type="presParOf" srcId="{7925A513-60E8-3B4C-93DD-93E23200F5AB}" destId="{B037A0FE-81A6-DB49-8194-4A9C022DC4F0}" srcOrd="1" destOrd="0" presId="urn:microsoft.com/office/officeart/2008/layout/LinedList"/>
    <dgm:cxn modelId="{EABACD41-4D80-9947-80DA-717E0ECBD13A}" type="presParOf" srcId="{B037A0FE-81A6-DB49-8194-4A9C022DC4F0}" destId="{D176CCB4-7520-E849-BB68-861D1AF80CDC}" srcOrd="0" destOrd="0" presId="urn:microsoft.com/office/officeart/2008/layout/LinedList"/>
    <dgm:cxn modelId="{47F4E299-7B29-2548-9A7B-FEB114960AE0}" type="presParOf" srcId="{B037A0FE-81A6-DB49-8194-4A9C022DC4F0}" destId="{D9F04FB3-3C5F-2846-BF5C-530484855D8B}" srcOrd="1" destOrd="0" presId="urn:microsoft.com/office/officeart/2008/layout/LinedList"/>
    <dgm:cxn modelId="{ED5B710B-25BB-224C-A6A5-271FF8F1F16A}" type="presParOf" srcId="{7925A513-60E8-3B4C-93DD-93E23200F5AB}" destId="{982433E0-96E7-4F42-B986-96242925FE68}" srcOrd="2" destOrd="0" presId="urn:microsoft.com/office/officeart/2008/layout/LinedList"/>
    <dgm:cxn modelId="{09948FDD-2874-7B46-8E6B-19E4D745DE20}" type="presParOf" srcId="{7925A513-60E8-3B4C-93DD-93E23200F5AB}" destId="{CDAD6843-0B9A-B641-99AF-24AA8CFF5243}" srcOrd="3" destOrd="0" presId="urn:microsoft.com/office/officeart/2008/layout/LinedList"/>
    <dgm:cxn modelId="{8BECA164-1DC5-7B41-B16A-A4EAC44758DD}" type="presParOf" srcId="{CDAD6843-0B9A-B641-99AF-24AA8CFF5243}" destId="{FBE0F140-2EE7-5047-AF53-8F5FC78C726D}" srcOrd="0" destOrd="0" presId="urn:microsoft.com/office/officeart/2008/layout/LinedList"/>
    <dgm:cxn modelId="{FE4162E9-9C70-5140-B5CA-58E63DE9D5CB}" type="presParOf" srcId="{CDAD6843-0B9A-B641-99AF-24AA8CFF5243}" destId="{BED47CCC-08E1-FD40-93F7-4BD1A4A5773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303AC6-CA9C-4B76-82F2-4A00B50D59E9}" type="doc">
      <dgm:prSet loTypeId="urn:microsoft.com/office/officeart/2005/8/layout/hChevron3" loCatId="process" qsTypeId="urn:microsoft.com/office/officeart/2005/8/quickstyle/simple2" qsCatId="simple" csTypeId="urn:microsoft.com/office/officeart/2005/8/colors/colorful2" csCatId="colorful" phldr="1"/>
      <dgm:spPr/>
      <dgm:t>
        <a:bodyPr/>
        <a:lstStyle/>
        <a:p>
          <a:endParaRPr lang="en-US"/>
        </a:p>
      </dgm:t>
    </dgm:pt>
    <dgm:pt modelId="{56603074-CB09-4FD4-8132-47D114B28058}">
      <dgm:prSet/>
      <dgm:spPr>
        <a:solidFill>
          <a:schemeClr val="accent1"/>
        </a:solidFill>
      </dgm:spPr>
      <dgm:t>
        <a:bodyPr/>
        <a:lstStyle/>
        <a:p>
          <a:r>
            <a:rPr lang="en-US" dirty="0"/>
            <a:t>Racial and geographic disparities noted in previous research </a:t>
          </a:r>
        </a:p>
      </dgm:t>
    </dgm:pt>
    <dgm:pt modelId="{6EF2A66A-C683-49C2-ABB0-111F41AB8F77}" type="parTrans" cxnId="{4A960BDC-F35D-4057-BBEB-BCD407399DE5}">
      <dgm:prSet/>
      <dgm:spPr/>
      <dgm:t>
        <a:bodyPr/>
        <a:lstStyle/>
        <a:p>
          <a:endParaRPr lang="en-US"/>
        </a:p>
      </dgm:t>
    </dgm:pt>
    <dgm:pt modelId="{25232C5F-952C-4595-9F43-02F4ED492488}" type="sibTrans" cxnId="{4A960BDC-F35D-4057-BBEB-BCD407399DE5}">
      <dgm:prSet/>
      <dgm:spPr/>
      <dgm:t>
        <a:bodyPr/>
        <a:lstStyle/>
        <a:p>
          <a:endParaRPr lang="en-US"/>
        </a:p>
      </dgm:t>
    </dgm:pt>
    <dgm:pt modelId="{2CB2BCC2-CB8E-4C0A-834A-7BBA5BE6A640}">
      <dgm:prSet/>
      <dgm:spPr/>
      <dgm:t>
        <a:bodyPr/>
        <a:lstStyle/>
        <a:p>
          <a:r>
            <a:rPr lang="en-US"/>
            <a:t>Cause of disparities</a:t>
          </a:r>
        </a:p>
      </dgm:t>
    </dgm:pt>
    <dgm:pt modelId="{BC1E5ED8-3372-4ED2-B4C9-99FB6ED07BF7}" type="parTrans" cxnId="{974B0BE0-EFF5-46B5-98EB-8D0F4EC6FAF4}">
      <dgm:prSet/>
      <dgm:spPr/>
      <dgm:t>
        <a:bodyPr/>
        <a:lstStyle/>
        <a:p>
          <a:endParaRPr lang="en-US"/>
        </a:p>
      </dgm:t>
    </dgm:pt>
    <dgm:pt modelId="{46FFDA0F-D7EE-4443-8658-B1667A63582C}" type="sibTrans" cxnId="{974B0BE0-EFF5-46B5-98EB-8D0F4EC6FAF4}">
      <dgm:prSet/>
      <dgm:spPr/>
      <dgm:t>
        <a:bodyPr/>
        <a:lstStyle/>
        <a:p>
          <a:endParaRPr lang="en-US"/>
        </a:p>
      </dgm:t>
    </dgm:pt>
    <dgm:pt modelId="{08D8E67F-50E4-4ACA-B247-85609E6D7F1C}">
      <dgm:prSet/>
      <dgm:spPr/>
      <dgm:t>
        <a:bodyPr/>
        <a:lstStyle/>
        <a:p>
          <a:r>
            <a:rPr lang="en-US"/>
            <a:t>Socioeconomic barriers?</a:t>
          </a:r>
        </a:p>
      </dgm:t>
    </dgm:pt>
    <dgm:pt modelId="{44798154-9DB0-4315-A833-F5F1A6C3DF13}" type="parTrans" cxnId="{4970D600-23DA-416F-8569-B4058D3D030D}">
      <dgm:prSet/>
      <dgm:spPr/>
      <dgm:t>
        <a:bodyPr/>
        <a:lstStyle/>
        <a:p>
          <a:endParaRPr lang="en-US"/>
        </a:p>
      </dgm:t>
    </dgm:pt>
    <dgm:pt modelId="{6A2A947C-4100-414E-99CF-4788F6112BF7}" type="sibTrans" cxnId="{4970D600-23DA-416F-8569-B4058D3D030D}">
      <dgm:prSet/>
      <dgm:spPr/>
      <dgm:t>
        <a:bodyPr/>
        <a:lstStyle/>
        <a:p>
          <a:endParaRPr lang="en-US"/>
        </a:p>
      </dgm:t>
    </dgm:pt>
    <dgm:pt modelId="{590922AD-4CE9-4870-A376-8292083BB51A}">
      <dgm:prSet/>
      <dgm:spPr/>
      <dgm:t>
        <a:bodyPr/>
        <a:lstStyle/>
        <a:p>
          <a:r>
            <a:rPr lang="en-US"/>
            <a:t>Reduced access to clinic-based health care providers?</a:t>
          </a:r>
        </a:p>
      </dgm:t>
    </dgm:pt>
    <dgm:pt modelId="{16964451-EA60-40CE-A740-A3935975315E}" type="parTrans" cxnId="{98A42D20-98D6-4A24-A844-A487BF57D8C1}">
      <dgm:prSet/>
      <dgm:spPr/>
      <dgm:t>
        <a:bodyPr/>
        <a:lstStyle/>
        <a:p>
          <a:endParaRPr lang="en-US"/>
        </a:p>
      </dgm:t>
    </dgm:pt>
    <dgm:pt modelId="{B8EF8403-7A9F-4193-A3E4-CDC41BEB88EA}" type="sibTrans" cxnId="{98A42D20-98D6-4A24-A844-A487BF57D8C1}">
      <dgm:prSet/>
      <dgm:spPr/>
      <dgm:t>
        <a:bodyPr/>
        <a:lstStyle/>
        <a:p>
          <a:endParaRPr lang="en-US"/>
        </a:p>
      </dgm:t>
    </dgm:pt>
    <dgm:pt modelId="{4176D6F6-E53D-734C-B896-0A4EA0C365E0}" type="pres">
      <dgm:prSet presAssocID="{C0303AC6-CA9C-4B76-82F2-4A00B50D59E9}" presName="Name0" presStyleCnt="0">
        <dgm:presLayoutVars>
          <dgm:dir/>
          <dgm:resizeHandles val="exact"/>
        </dgm:presLayoutVars>
      </dgm:prSet>
      <dgm:spPr/>
      <dgm:t>
        <a:bodyPr/>
        <a:lstStyle/>
        <a:p>
          <a:endParaRPr lang="en-US"/>
        </a:p>
      </dgm:t>
    </dgm:pt>
    <dgm:pt modelId="{AFAC7355-A434-0740-8E51-3A7BE4EA695F}" type="pres">
      <dgm:prSet presAssocID="{56603074-CB09-4FD4-8132-47D114B28058}" presName="parAndChTx" presStyleLbl="node1" presStyleIdx="0" presStyleCnt="2">
        <dgm:presLayoutVars>
          <dgm:bulletEnabled val="1"/>
        </dgm:presLayoutVars>
      </dgm:prSet>
      <dgm:spPr/>
      <dgm:t>
        <a:bodyPr/>
        <a:lstStyle/>
        <a:p>
          <a:endParaRPr lang="en-US"/>
        </a:p>
      </dgm:t>
    </dgm:pt>
    <dgm:pt modelId="{095C601A-F4F0-2B48-A3BA-D7602A98E236}" type="pres">
      <dgm:prSet presAssocID="{25232C5F-952C-4595-9F43-02F4ED492488}" presName="parAndChSpace" presStyleCnt="0"/>
      <dgm:spPr/>
    </dgm:pt>
    <dgm:pt modelId="{1E546580-B2FA-EC41-82E3-F4A08F9C8C03}" type="pres">
      <dgm:prSet presAssocID="{2CB2BCC2-CB8E-4C0A-834A-7BBA5BE6A640}" presName="parAndChTx" presStyleLbl="node1" presStyleIdx="1" presStyleCnt="2">
        <dgm:presLayoutVars>
          <dgm:bulletEnabled val="1"/>
        </dgm:presLayoutVars>
      </dgm:prSet>
      <dgm:spPr/>
      <dgm:t>
        <a:bodyPr/>
        <a:lstStyle/>
        <a:p>
          <a:endParaRPr lang="en-US"/>
        </a:p>
      </dgm:t>
    </dgm:pt>
  </dgm:ptLst>
  <dgm:cxnLst>
    <dgm:cxn modelId="{AFF506F9-2221-3F4C-9263-9B7D16B5B50F}" type="presOf" srcId="{08D8E67F-50E4-4ACA-B247-85609E6D7F1C}" destId="{1E546580-B2FA-EC41-82E3-F4A08F9C8C03}" srcOrd="0" destOrd="1" presId="urn:microsoft.com/office/officeart/2005/8/layout/hChevron3"/>
    <dgm:cxn modelId="{3A177208-6EC9-2440-B26E-265BDFB0E739}" type="presOf" srcId="{2CB2BCC2-CB8E-4C0A-834A-7BBA5BE6A640}" destId="{1E546580-B2FA-EC41-82E3-F4A08F9C8C03}" srcOrd="0" destOrd="0" presId="urn:microsoft.com/office/officeart/2005/8/layout/hChevron3"/>
    <dgm:cxn modelId="{4A960BDC-F35D-4057-BBEB-BCD407399DE5}" srcId="{C0303AC6-CA9C-4B76-82F2-4A00B50D59E9}" destId="{56603074-CB09-4FD4-8132-47D114B28058}" srcOrd="0" destOrd="0" parTransId="{6EF2A66A-C683-49C2-ABB0-111F41AB8F77}" sibTransId="{25232C5F-952C-4595-9F43-02F4ED492488}"/>
    <dgm:cxn modelId="{974B0BE0-EFF5-46B5-98EB-8D0F4EC6FAF4}" srcId="{C0303AC6-CA9C-4B76-82F2-4A00B50D59E9}" destId="{2CB2BCC2-CB8E-4C0A-834A-7BBA5BE6A640}" srcOrd="1" destOrd="0" parTransId="{BC1E5ED8-3372-4ED2-B4C9-99FB6ED07BF7}" sibTransId="{46FFDA0F-D7EE-4443-8658-B1667A63582C}"/>
    <dgm:cxn modelId="{EBF9AA5F-30AE-7944-8AA4-9CEBB066C254}" type="presOf" srcId="{56603074-CB09-4FD4-8132-47D114B28058}" destId="{AFAC7355-A434-0740-8E51-3A7BE4EA695F}" srcOrd="0" destOrd="0" presId="urn:microsoft.com/office/officeart/2005/8/layout/hChevron3"/>
    <dgm:cxn modelId="{4970D600-23DA-416F-8569-B4058D3D030D}" srcId="{2CB2BCC2-CB8E-4C0A-834A-7BBA5BE6A640}" destId="{08D8E67F-50E4-4ACA-B247-85609E6D7F1C}" srcOrd="0" destOrd="0" parTransId="{44798154-9DB0-4315-A833-F5F1A6C3DF13}" sibTransId="{6A2A947C-4100-414E-99CF-4788F6112BF7}"/>
    <dgm:cxn modelId="{98A42D20-98D6-4A24-A844-A487BF57D8C1}" srcId="{2CB2BCC2-CB8E-4C0A-834A-7BBA5BE6A640}" destId="{590922AD-4CE9-4870-A376-8292083BB51A}" srcOrd="1" destOrd="0" parTransId="{16964451-EA60-40CE-A740-A3935975315E}" sibTransId="{B8EF8403-7A9F-4193-A3E4-CDC41BEB88EA}"/>
    <dgm:cxn modelId="{E98963BC-B333-B946-A029-D9D11F3408E0}" type="presOf" srcId="{C0303AC6-CA9C-4B76-82F2-4A00B50D59E9}" destId="{4176D6F6-E53D-734C-B896-0A4EA0C365E0}" srcOrd="0" destOrd="0" presId="urn:microsoft.com/office/officeart/2005/8/layout/hChevron3"/>
    <dgm:cxn modelId="{6D0288A1-9F82-B14C-BF60-6D4434C6F062}" type="presOf" srcId="{590922AD-4CE9-4870-A376-8292083BB51A}" destId="{1E546580-B2FA-EC41-82E3-F4A08F9C8C03}" srcOrd="0" destOrd="2" presId="urn:microsoft.com/office/officeart/2005/8/layout/hChevron3"/>
    <dgm:cxn modelId="{87F0261A-CD02-9841-9DCD-82C9325A1793}" type="presParOf" srcId="{4176D6F6-E53D-734C-B896-0A4EA0C365E0}" destId="{AFAC7355-A434-0740-8E51-3A7BE4EA695F}" srcOrd="0" destOrd="0" presId="urn:microsoft.com/office/officeart/2005/8/layout/hChevron3"/>
    <dgm:cxn modelId="{74DE35E2-32B6-EE40-BFF5-7EB2478F142B}" type="presParOf" srcId="{4176D6F6-E53D-734C-B896-0A4EA0C365E0}" destId="{095C601A-F4F0-2B48-A3BA-D7602A98E236}" srcOrd="1" destOrd="0" presId="urn:microsoft.com/office/officeart/2005/8/layout/hChevron3"/>
    <dgm:cxn modelId="{5C3CC72E-1BD2-4B46-BA1C-AF628D4ACB50}" type="presParOf" srcId="{4176D6F6-E53D-734C-B896-0A4EA0C365E0}" destId="{1E546580-B2FA-EC41-82E3-F4A08F9C8C03}"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7FE144-9BE5-476A-81C5-C96AC57D6413}" type="doc">
      <dgm:prSet loTypeId="urn:microsoft.com/office/officeart/2018/2/layout/IconCircle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42A560EC-A052-4DB7-BF6D-B11EEBF8907E}">
      <dgm:prSet custT="1"/>
      <dgm:spPr/>
      <dgm:t>
        <a:bodyPr/>
        <a:lstStyle/>
        <a:p>
          <a:pPr>
            <a:lnSpc>
              <a:spcPct val="100000"/>
            </a:lnSpc>
          </a:pPr>
          <a:r>
            <a:rPr lang="en-US" sz="2400"/>
            <a:t>Use of alternate sites for vaccine delivery has been recommended to improve vaccine coverage</a:t>
          </a:r>
        </a:p>
      </dgm:t>
    </dgm:pt>
    <dgm:pt modelId="{F3B61F07-741F-4E9F-A875-8B6D05A87883}" type="parTrans" cxnId="{7902496C-AD9E-4D39-B33B-50EFA4EF0573}">
      <dgm:prSet/>
      <dgm:spPr/>
      <dgm:t>
        <a:bodyPr/>
        <a:lstStyle/>
        <a:p>
          <a:endParaRPr lang="en-US"/>
        </a:p>
      </dgm:t>
    </dgm:pt>
    <dgm:pt modelId="{11781541-206B-4CBD-9D10-36FF16930D47}" type="sibTrans" cxnId="{7902496C-AD9E-4D39-B33B-50EFA4EF0573}">
      <dgm:prSet/>
      <dgm:spPr/>
      <dgm:t>
        <a:bodyPr/>
        <a:lstStyle/>
        <a:p>
          <a:pPr>
            <a:lnSpc>
              <a:spcPct val="100000"/>
            </a:lnSpc>
          </a:pPr>
          <a:endParaRPr lang="en-US"/>
        </a:p>
      </dgm:t>
    </dgm:pt>
    <dgm:pt modelId="{44565AFC-5156-427A-9A57-D36B1943C8DF}">
      <dgm:prSet custT="1"/>
      <dgm:spPr/>
      <dgm:t>
        <a:bodyPr/>
        <a:lstStyle/>
        <a:p>
          <a:pPr>
            <a:lnSpc>
              <a:spcPct val="100000"/>
            </a:lnSpc>
          </a:pPr>
          <a:r>
            <a:rPr lang="en-US" sz="2400"/>
            <a:t>All 50 states and D.C. authorize pharmacists to provide pneumococcal vaccines</a:t>
          </a:r>
        </a:p>
      </dgm:t>
    </dgm:pt>
    <dgm:pt modelId="{FCAAD01D-D900-4D82-ACB6-B97A5FA3D0CB}" type="parTrans" cxnId="{BC353124-5A2E-4268-B12E-637A9409098E}">
      <dgm:prSet/>
      <dgm:spPr/>
      <dgm:t>
        <a:bodyPr/>
        <a:lstStyle/>
        <a:p>
          <a:endParaRPr lang="en-US"/>
        </a:p>
      </dgm:t>
    </dgm:pt>
    <dgm:pt modelId="{0A16566B-9115-4950-A717-62EE924B094F}" type="sibTrans" cxnId="{BC353124-5A2E-4268-B12E-637A9409098E}">
      <dgm:prSet/>
      <dgm:spPr/>
      <dgm:t>
        <a:bodyPr/>
        <a:lstStyle/>
        <a:p>
          <a:pPr>
            <a:lnSpc>
              <a:spcPct val="100000"/>
            </a:lnSpc>
          </a:pPr>
          <a:endParaRPr lang="en-US"/>
        </a:p>
      </dgm:t>
    </dgm:pt>
    <dgm:pt modelId="{9F38EE99-D8D3-456F-AA75-EA9D1A2435C8}">
      <dgm:prSet custT="1"/>
      <dgm:spPr/>
      <dgm:t>
        <a:bodyPr/>
        <a:lstStyle/>
        <a:p>
          <a:pPr>
            <a:lnSpc>
              <a:spcPct val="100000"/>
            </a:lnSpc>
          </a:pPr>
          <a:r>
            <a:rPr lang="en-US" sz="2400"/>
            <a:t>93% of Americans live within 5 miles of a community pharmacy</a:t>
          </a:r>
        </a:p>
      </dgm:t>
    </dgm:pt>
    <dgm:pt modelId="{D342EC35-70A4-4F5A-B8A5-2A21DE2B3325}" type="parTrans" cxnId="{47D65DD1-5C7D-4497-89D2-CA51027B1A71}">
      <dgm:prSet/>
      <dgm:spPr/>
      <dgm:t>
        <a:bodyPr/>
        <a:lstStyle/>
        <a:p>
          <a:endParaRPr lang="en-US"/>
        </a:p>
      </dgm:t>
    </dgm:pt>
    <dgm:pt modelId="{324FECA0-F852-418D-8AD6-2B487246809D}" type="sibTrans" cxnId="{47D65DD1-5C7D-4497-89D2-CA51027B1A71}">
      <dgm:prSet/>
      <dgm:spPr/>
      <dgm:t>
        <a:bodyPr/>
        <a:lstStyle/>
        <a:p>
          <a:pPr>
            <a:lnSpc>
              <a:spcPct val="100000"/>
            </a:lnSpc>
          </a:pPr>
          <a:endParaRPr lang="en-US"/>
        </a:p>
      </dgm:t>
    </dgm:pt>
    <dgm:pt modelId="{D1BFE558-1A8E-4425-A408-BAE39CDC68B0}">
      <dgm:prSet custT="1"/>
      <dgm:spPr/>
      <dgm:t>
        <a:bodyPr/>
        <a:lstStyle/>
        <a:p>
          <a:pPr>
            <a:lnSpc>
              <a:spcPct val="100000"/>
            </a:lnSpc>
          </a:pPr>
          <a:r>
            <a:rPr lang="en-US" sz="2400"/>
            <a:t>May play a significant role in vaccine access, especially in rural communities</a:t>
          </a:r>
        </a:p>
      </dgm:t>
    </dgm:pt>
    <dgm:pt modelId="{3DE6AF99-3CED-4B90-8E5A-C74EC3B1AA67}" type="parTrans" cxnId="{D5E025D0-8065-414C-8585-C4B0D9C35C38}">
      <dgm:prSet/>
      <dgm:spPr/>
      <dgm:t>
        <a:bodyPr/>
        <a:lstStyle/>
        <a:p>
          <a:endParaRPr lang="en-US"/>
        </a:p>
      </dgm:t>
    </dgm:pt>
    <dgm:pt modelId="{0EB26D1F-8432-432E-AF9E-7A5BEDF8044C}" type="sibTrans" cxnId="{D5E025D0-8065-414C-8585-C4B0D9C35C38}">
      <dgm:prSet/>
      <dgm:spPr/>
      <dgm:t>
        <a:bodyPr/>
        <a:lstStyle/>
        <a:p>
          <a:endParaRPr lang="en-US"/>
        </a:p>
      </dgm:t>
    </dgm:pt>
    <dgm:pt modelId="{AF561C4C-CD3B-4605-8849-FA9AE7F94947}" type="pres">
      <dgm:prSet presAssocID="{D77FE144-9BE5-476A-81C5-C96AC57D6413}" presName="root" presStyleCnt="0">
        <dgm:presLayoutVars>
          <dgm:dir/>
          <dgm:resizeHandles val="exact"/>
        </dgm:presLayoutVars>
      </dgm:prSet>
      <dgm:spPr/>
      <dgm:t>
        <a:bodyPr/>
        <a:lstStyle/>
        <a:p>
          <a:endParaRPr lang="en-US"/>
        </a:p>
      </dgm:t>
    </dgm:pt>
    <dgm:pt modelId="{464A5FAA-A97A-4A5F-BE7B-7EC7DA1A7E9E}" type="pres">
      <dgm:prSet presAssocID="{D77FE144-9BE5-476A-81C5-C96AC57D6413}" presName="container" presStyleCnt="0">
        <dgm:presLayoutVars>
          <dgm:dir/>
          <dgm:resizeHandles val="exact"/>
        </dgm:presLayoutVars>
      </dgm:prSet>
      <dgm:spPr/>
    </dgm:pt>
    <dgm:pt modelId="{876A6249-937B-4BD0-979A-F4F298B2542A}" type="pres">
      <dgm:prSet presAssocID="{42A560EC-A052-4DB7-BF6D-B11EEBF8907E}" presName="compNode" presStyleCnt="0"/>
      <dgm:spPr/>
    </dgm:pt>
    <dgm:pt modelId="{6D23D5D7-742D-4D25-962D-6968CEC76E33}" type="pres">
      <dgm:prSet presAssocID="{42A560EC-A052-4DB7-BF6D-B11EEBF8907E}" presName="iconBgRect" presStyleLbl="bgShp" presStyleIdx="0" presStyleCnt="4"/>
      <dgm:spPr>
        <a:solidFill>
          <a:srgbClr val="FFC000"/>
        </a:solidFill>
      </dgm:spPr>
    </dgm:pt>
    <dgm:pt modelId="{3EDC0B63-9899-457B-9C12-7255480E1790}" type="pres">
      <dgm:prSet presAssocID="{42A560EC-A052-4DB7-BF6D-B11EEBF8907E}" presName="iconRect" presStyleLbl="node1" presStyleIdx="0" presStyleCnt="4"/>
      <dgm:spPr>
        <a:blipFill>
          <a:blip xmlns:r="http://schemas.openxmlformats.org/officeDocument/2006/relationships" r:embed="rId1"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Needle"/>
        </a:ext>
      </dgm:extLst>
    </dgm:pt>
    <dgm:pt modelId="{B0AEF947-B572-450C-8F75-C4127FD1C755}" type="pres">
      <dgm:prSet presAssocID="{42A560EC-A052-4DB7-BF6D-B11EEBF8907E}" presName="spaceRect" presStyleCnt="0"/>
      <dgm:spPr/>
    </dgm:pt>
    <dgm:pt modelId="{9739D472-EAAB-44B1-8C1C-1AF2641A1460}" type="pres">
      <dgm:prSet presAssocID="{42A560EC-A052-4DB7-BF6D-B11EEBF8907E}" presName="textRect" presStyleLbl="revTx" presStyleIdx="0" presStyleCnt="4">
        <dgm:presLayoutVars>
          <dgm:chMax val="1"/>
          <dgm:chPref val="1"/>
        </dgm:presLayoutVars>
      </dgm:prSet>
      <dgm:spPr/>
      <dgm:t>
        <a:bodyPr/>
        <a:lstStyle/>
        <a:p>
          <a:endParaRPr lang="en-US"/>
        </a:p>
      </dgm:t>
    </dgm:pt>
    <dgm:pt modelId="{ACE9F137-8147-490B-90FB-C302667547F4}" type="pres">
      <dgm:prSet presAssocID="{11781541-206B-4CBD-9D10-36FF16930D47}" presName="sibTrans" presStyleLbl="sibTrans2D1" presStyleIdx="0" presStyleCnt="0"/>
      <dgm:spPr/>
      <dgm:t>
        <a:bodyPr/>
        <a:lstStyle/>
        <a:p>
          <a:endParaRPr lang="en-US"/>
        </a:p>
      </dgm:t>
    </dgm:pt>
    <dgm:pt modelId="{71420A58-00DE-4868-9615-7ED5A978F8C2}" type="pres">
      <dgm:prSet presAssocID="{44565AFC-5156-427A-9A57-D36B1943C8DF}" presName="compNode" presStyleCnt="0"/>
      <dgm:spPr/>
    </dgm:pt>
    <dgm:pt modelId="{4B3561AC-5857-4C9D-B4F7-E4E6A50ED049}" type="pres">
      <dgm:prSet presAssocID="{44565AFC-5156-427A-9A57-D36B1943C8DF}" presName="iconBgRect" presStyleLbl="bgShp" presStyleIdx="1" presStyleCnt="4"/>
      <dgm:spPr/>
    </dgm:pt>
    <dgm:pt modelId="{66666209-7191-464A-93E4-ED6006C390D6}" type="pres">
      <dgm:prSet presAssocID="{44565AFC-5156-427A-9A57-D36B1943C8DF}" presName="iconRect" presStyleLbl="node1" presStyleIdx="1" presStyleCnt="4"/>
      <dgm:spPr>
        <a:blipFill>
          <a:blip xmlns:r="http://schemas.openxmlformats.org/officeDocument/2006/relationships" r:embed="rId3"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Medicine"/>
        </a:ext>
      </dgm:extLst>
    </dgm:pt>
    <dgm:pt modelId="{CA0A6F25-B0D1-45FE-8271-54E89CE82FE8}" type="pres">
      <dgm:prSet presAssocID="{44565AFC-5156-427A-9A57-D36B1943C8DF}" presName="spaceRect" presStyleCnt="0"/>
      <dgm:spPr/>
    </dgm:pt>
    <dgm:pt modelId="{44593E54-CCEA-456A-BF09-7DD72845F9AC}" type="pres">
      <dgm:prSet presAssocID="{44565AFC-5156-427A-9A57-D36B1943C8DF}" presName="textRect" presStyleLbl="revTx" presStyleIdx="1" presStyleCnt="4">
        <dgm:presLayoutVars>
          <dgm:chMax val="1"/>
          <dgm:chPref val="1"/>
        </dgm:presLayoutVars>
      </dgm:prSet>
      <dgm:spPr/>
      <dgm:t>
        <a:bodyPr/>
        <a:lstStyle/>
        <a:p>
          <a:endParaRPr lang="en-US"/>
        </a:p>
      </dgm:t>
    </dgm:pt>
    <dgm:pt modelId="{C86C4ECF-C0D3-4E4B-B3FD-1B9086081260}" type="pres">
      <dgm:prSet presAssocID="{0A16566B-9115-4950-A717-62EE924B094F}" presName="sibTrans" presStyleLbl="sibTrans2D1" presStyleIdx="0" presStyleCnt="0"/>
      <dgm:spPr/>
      <dgm:t>
        <a:bodyPr/>
        <a:lstStyle/>
        <a:p>
          <a:endParaRPr lang="en-US"/>
        </a:p>
      </dgm:t>
    </dgm:pt>
    <dgm:pt modelId="{F4F421EC-C42D-4AEF-A08C-EB9A8F1DCD91}" type="pres">
      <dgm:prSet presAssocID="{9F38EE99-D8D3-456F-AA75-EA9D1A2435C8}" presName="compNode" presStyleCnt="0"/>
      <dgm:spPr/>
    </dgm:pt>
    <dgm:pt modelId="{DA663442-F2F7-458B-8AF6-2E1968D876AF}" type="pres">
      <dgm:prSet presAssocID="{9F38EE99-D8D3-456F-AA75-EA9D1A2435C8}" presName="iconBgRect" presStyleLbl="bgShp" presStyleIdx="2" presStyleCnt="4"/>
      <dgm:spPr>
        <a:solidFill>
          <a:schemeClr val="accent1"/>
        </a:solidFill>
      </dgm:spPr>
    </dgm:pt>
    <dgm:pt modelId="{E971D902-9C9F-4935-8E9C-000FD62EB92A}" type="pres">
      <dgm:prSet presAssocID="{9F38EE99-D8D3-456F-AA75-EA9D1A2435C8}" presName="iconRect" presStyleLbl="node1" presStyleIdx="2" presStyleCnt="4"/>
      <dgm:spPr>
        <a:blipFill>
          <a:blip xmlns:r="http://schemas.openxmlformats.org/officeDocument/2006/relationships" r:embed="rId5"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Group of People"/>
        </a:ext>
      </dgm:extLst>
    </dgm:pt>
    <dgm:pt modelId="{01429D3B-72E4-4316-BC33-1FBB6CA4E32C}" type="pres">
      <dgm:prSet presAssocID="{9F38EE99-D8D3-456F-AA75-EA9D1A2435C8}" presName="spaceRect" presStyleCnt="0"/>
      <dgm:spPr/>
    </dgm:pt>
    <dgm:pt modelId="{BB74DAE5-99C6-4BC8-B3C7-21898B23B1C5}" type="pres">
      <dgm:prSet presAssocID="{9F38EE99-D8D3-456F-AA75-EA9D1A2435C8}" presName="textRect" presStyleLbl="revTx" presStyleIdx="2" presStyleCnt="4">
        <dgm:presLayoutVars>
          <dgm:chMax val="1"/>
          <dgm:chPref val="1"/>
        </dgm:presLayoutVars>
      </dgm:prSet>
      <dgm:spPr/>
      <dgm:t>
        <a:bodyPr/>
        <a:lstStyle/>
        <a:p>
          <a:endParaRPr lang="en-US"/>
        </a:p>
      </dgm:t>
    </dgm:pt>
    <dgm:pt modelId="{533C8177-BDD9-45FE-84E5-16DE07155638}" type="pres">
      <dgm:prSet presAssocID="{324FECA0-F852-418D-8AD6-2B487246809D}" presName="sibTrans" presStyleLbl="sibTrans2D1" presStyleIdx="0" presStyleCnt="0"/>
      <dgm:spPr/>
      <dgm:t>
        <a:bodyPr/>
        <a:lstStyle/>
        <a:p>
          <a:endParaRPr lang="en-US"/>
        </a:p>
      </dgm:t>
    </dgm:pt>
    <dgm:pt modelId="{AF3532BE-2BA9-49C6-B06A-C7B8250F0E58}" type="pres">
      <dgm:prSet presAssocID="{D1BFE558-1A8E-4425-A408-BAE39CDC68B0}" presName="compNode" presStyleCnt="0"/>
      <dgm:spPr/>
    </dgm:pt>
    <dgm:pt modelId="{6A8BCA9C-E824-458C-9745-17BE2AFC8017}" type="pres">
      <dgm:prSet presAssocID="{D1BFE558-1A8E-4425-A408-BAE39CDC68B0}" presName="iconBgRect" presStyleLbl="bgShp" presStyleIdx="3" presStyleCnt="4"/>
      <dgm:spPr>
        <a:solidFill>
          <a:schemeClr val="accent6"/>
        </a:solidFill>
      </dgm:spPr>
    </dgm:pt>
    <dgm:pt modelId="{32A0526A-038D-4EB1-8BAE-6E69383E1547}" type="pres">
      <dgm:prSet presAssocID="{D1BFE558-1A8E-4425-A408-BAE39CDC68B0}" presName="iconRect" presStyleLbl="node1" presStyleIdx="3" presStyleCnt="4"/>
      <dgm:spPr>
        <a:blipFill>
          <a:blip xmlns:r="http://schemas.openxmlformats.org/officeDocument/2006/relationships" r:embed="rId7"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Stethoscope"/>
        </a:ext>
      </dgm:extLst>
    </dgm:pt>
    <dgm:pt modelId="{A058BBE6-4084-4438-8F30-EDAABC93BCE8}" type="pres">
      <dgm:prSet presAssocID="{D1BFE558-1A8E-4425-A408-BAE39CDC68B0}" presName="spaceRect" presStyleCnt="0"/>
      <dgm:spPr/>
    </dgm:pt>
    <dgm:pt modelId="{90E0B77A-3411-4CE7-AB7C-2E4EEC98516B}" type="pres">
      <dgm:prSet presAssocID="{D1BFE558-1A8E-4425-A408-BAE39CDC68B0}" presName="textRect" presStyleLbl="revTx" presStyleIdx="3" presStyleCnt="4">
        <dgm:presLayoutVars>
          <dgm:chMax val="1"/>
          <dgm:chPref val="1"/>
        </dgm:presLayoutVars>
      </dgm:prSet>
      <dgm:spPr/>
      <dgm:t>
        <a:bodyPr/>
        <a:lstStyle/>
        <a:p>
          <a:endParaRPr lang="en-US"/>
        </a:p>
      </dgm:t>
    </dgm:pt>
  </dgm:ptLst>
  <dgm:cxnLst>
    <dgm:cxn modelId="{A13A0C33-6F75-7648-A283-C538C3BC4C0C}" type="presOf" srcId="{D77FE144-9BE5-476A-81C5-C96AC57D6413}" destId="{AF561C4C-CD3B-4605-8849-FA9AE7F94947}" srcOrd="0" destOrd="0" presId="urn:microsoft.com/office/officeart/2018/2/layout/IconCircleList"/>
    <dgm:cxn modelId="{484BE1AD-6C8E-7043-9AED-430D422DE230}" type="presOf" srcId="{9F38EE99-D8D3-456F-AA75-EA9D1A2435C8}" destId="{BB74DAE5-99C6-4BC8-B3C7-21898B23B1C5}" srcOrd="0" destOrd="0" presId="urn:microsoft.com/office/officeart/2018/2/layout/IconCircleList"/>
    <dgm:cxn modelId="{47D65DD1-5C7D-4497-89D2-CA51027B1A71}" srcId="{D77FE144-9BE5-476A-81C5-C96AC57D6413}" destId="{9F38EE99-D8D3-456F-AA75-EA9D1A2435C8}" srcOrd="2" destOrd="0" parTransId="{D342EC35-70A4-4F5A-B8A5-2A21DE2B3325}" sibTransId="{324FECA0-F852-418D-8AD6-2B487246809D}"/>
    <dgm:cxn modelId="{E4D163D0-74A7-3941-944D-4E230BCFCB17}" type="presOf" srcId="{0A16566B-9115-4950-A717-62EE924B094F}" destId="{C86C4ECF-C0D3-4E4B-B3FD-1B9086081260}" srcOrd="0" destOrd="0" presId="urn:microsoft.com/office/officeart/2018/2/layout/IconCircleList"/>
    <dgm:cxn modelId="{D5E025D0-8065-414C-8585-C4B0D9C35C38}" srcId="{D77FE144-9BE5-476A-81C5-C96AC57D6413}" destId="{D1BFE558-1A8E-4425-A408-BAE39CDC68B0}" srcOrd="3" destOrd="0" parTransId="{3DE6AF99-3CED-4B90-8E5A-C74EC3B1AA67}" sibTransId="{0EB26D1F-8432-432E-AF9E-7A5BEDF8044C}"/>
    <dgm:cxn modelId="{9E1F8E3F-4076-7B45-B6F2-C3077E01B7C2}" type="presOf" srcId="{44565AFC-5156-427A-9A57-D36B1943C8DF}" destId="{44593E54-CCEA-456A-BF09-7DD72845F9AC}" srcOrd="0" destOrd="0" presId="urn:microsoft.com/office/officeart/2018/2/layout/IconCircleList"/>
    <dgm:cxn modelId="{EC271648-8774-E148-94B2-262C29B0E836}" type="presOf" srcId="{D1BFE558-1A8E-4425-A408-BAE39CDC68B0}" destId="{90E0B77A-3411-4CE7-AB7C-2E4EEC98516B}" srcOrd="0" destOrd="0" presId="urn:microsoft.com/office/officeart/2018/2/layout/IconCircleList"/>
    <dgm:cxn modelId="{BC353124-5A2E-4268-B12E-637A9409098E}" srcId="{D77FE144-9BE5-476A-81C5-C96AC57D6413}" destId="{44565AFC-5156-427A-9A57-D36B1943C8DF}" srcOrd="1" destOrd="0" parTransId="{FCAAD01D-D900-4D82-ACB6-B97A5FA3D0CB}" sibTransId="{0A16566B-9115-4950-A717-62EE924B094F}"/>
    <dgm:cxn modelId="{2EF87494-F92B-7544-8F76-22685399F8C1}" type="presOf" srcId="{11781541-206B-4CBD-9D10-36FF16930D47}" destId="{ACE9F137-8147-490B-90FB-C302667547F4}" srcOrd="0" destOrd="0" presId="urn:microsoft.com/office/officeart/2018/2/layout/IconCircleList"/>
    <dgm:cxn modelId="{7AAE7E81-FA82-0B43-851A-80553BB763E5}" type="presOf" srcId="{42A560EC-A052-4DB7-BF6D-B11EEBF8907E}" destId="{9739D472-EAAB-44B1-8C1C-1AF2641A1460}" srcOrd="0" destOrd="0" presId="urn:microsoft.com/office/officeart/2018/2/layout/IconCircleList"/>
    <dgm:cxn modelId="{42634782-6FA6-EE44-A056-7B1965A7C814}" type="presOf" srcId="{324FECA0-F852-418D-8AD6-2B487246809D}" destId="{533C8177-BDD9-45FE-84E5-16DE07155638}" srcOrd="0" destOrd="0" presId="urn:microsoft.com/office/officeart/2018/2/layout/IconCircleList"/>
    <dgm:cxn modelId="{7902496C-AD9E-4D39-B33B-50EFA4EF0573}" srcId="{D77FE144-9BE5-476A-81C5-C96AC57D6413}" destId="{42A560EC-A052-4DB7-BF6D-B11EEBF8907E}" srcOrd="0" destOrd="0" parTransId="{F3B61F07-741F-4E9F-A875-8B6D05A87883}" sibTransId="{11781541-206B-4CBD-9D10-36FF16930D47}"/>
    <dgm:cxn modelId="{04420875-F39F-5241-BB97-B77185903E33}" type="presParOf" srcId="{AF561C4C-CD3B-4605-8849-FA9AE7F94947}" destId="{464A5FAA-A97A-4A5F-BE7B-7EC7DA1A7E9E}" srcOrd="0" destOrd="0" presId="urn:microsoft.com/office/officeart/2018/2/layout/IconCircleList"/>
    <dgm:cxn modelId="{FA63E39F-5512-B244-9894-F2C5AF9FC4F2}" type="presParOf" srcId="{464A5FAA-A97A-4A5F-BE7B-7EC7DA1A7E9E}" destId="{876A6249-937B-4BD0-979A-F4F298B2542A}" srcOrd="0" destOrd="0" presId="urn:microsoft.com/office/officeart/2018/2/layout/IconCircleList"/>
    <dgm:cxn modelId="{07EE9CAA-D590-A140-BB6E-D6588E993A8A}" type="presParOf" srcId="{876A6249-937B-4BD0-979A-F4F298B2542A}" destId="{6D23D5D7-742D-4D25-962D-6968CEC76E33}" srcOrd="0" destOrd="0" presId="urn:microsoft.com/office/officeart/2018/2/layout/IconCircleList"/>
    <dgm:cxn modelId="{564DF2CA-BB9F-0648-AB87-B6A94761ABF2}" type="presParOf" srcId="{876A6249-937B-4BD0-979A-F4F298B2542A}" destId="{3EDC0B63-9899-457B-9C12-7255480E1790}" srcOrd="1" destOrd="0" presId="urn:microsoft.com/office/officeart/2018/2/layout/IconCircleList"/>
    <dgm:cxn modelId="{51730250-825F-414B-997B-04C381A57DB4}" type="presParOf" srcId="{876A6249-937B-4BD0-979A-F4F298B2542A}" destId="{B0AEF947-B572-450C-8F75-C4127FD1C755}" srcOrd="2" destOrd="0" presId="urn:microsoft.com/office/officeart/2018/2/layout/IconCircleList"/>
    <dgm:cxn modelId="{C782D850-9468-C34B-8D8B-A148885C414C}" type="presParOf" srcId="{876A6249-937B-4BD0-979A-F4F298B2542A}" destId="{9739D472-EAAB-44B1-8C1C-1AF2641A1460}" srcOrd="3" destOrd="0" presId="urn:microsoft.com/office/officeart/2018/2/layout/IconCircleList"/>
    <dgm:cxn modelId="{E7400635-90D0-444E-B88A-058AD476BFD7}" type="presParOf" srcId="{464A5FAA-A97A-4A5F-BE7B-7EC7DA1A7E9E}" destId="{ACE9F137-8147-490B-90FB-C302667547F4}" srcOrd="1" destOrd="0" presId="urn:microsoft.com/office/officeart/2018/2/layout/IconCircleList"/>
    <dgm:cxn modelId="{C28352F5-ED31-7E4B-BD29-E37F0D4E7F0F}" type="presParOf" srcId="{464A5FAA-A97A-4A5F-BE7B-7EC7DA1A7E9E}" destId="{71420A58-00DE-4868-9615-7ED5A978F8C2}" srcOrd="2" destOrd="0" presId="urn:microsoft.com/office/officeart/2018/2/layout/IconCircleList"/>
    <dgm:cxn modelId="{75A613AE-8E36-E740-87E3-D90C6B45E5E3}" type="presParOf" srcId="{71420A58-00DE-4868-9615-7ED5A978F8C2}" destId="{4B3561AC-5857-4C9D-B4F7-E4E6A50ED049}" srcOrd="0" destOrd="0" presId="urn:microsoft.com/office/officeart/2018/2/layout/IconCircleList"/>
    <dgm:cxn modelId="{CC21E827-CC99-0A4D-BA86-B94EE85CC2CE}" type="presParOf" srcId="{71420A58-00DE-4868-9615-7ED5A978F8C2}" destId="{66666209-7191-464A-93E4-ED6006C390D6}" srcOrd="1" destOrd="0" presId="urn:microsoft.com/office/officeart/2018/2/layout/IconCircleList"/>
    <dgm:cxn modelId="{4E8E7495-15B5-EC42-BA71-2870ECE87E9D}" type="presParOf" srcId="{71420A58-00DE-4868-9615-7ED5A978F8C2}" destId="{CA0A6F25-B0D1-45FE-8271-54E89CE82FE8}" srcOrd="2" destOrd="0" presId="urn:microsoft.com/office/officeart/2018/2/layout/IconCircleList"/>
    <dgm:cxn modelId="{1FCAD031-5BB0-E54C-B19A-6D7AA14BEFE7}" type="presParOf" srcId="{71420A58-00DE-4868-9615-7ED5A978F8C2}" destId="{44593E54-CCEA-456A-BF09-7DD72845F9AC}" srcOrd="3" destOrd="0" presId="urn:microsoft.com/office/officeart/2018/2/layout/IconCircleList"/>
    <dgm:cxn modelId="{350AE788-49E3-0540-B514-6ECD7198A92B}" type="presParOf" srcId="{464A5FAA-A97A-4A5F-BE7B-7EC7DA1A7E9E}" destId="{C86C4ECF-C0D3-4E4B-B3FD-1B9086081260}" srcOrd="3" destOrd="0" presId="urn:microsoft.com/office/officeart/2018/2/layout/IconCircleList"/>
    <dgm:cxn modelId="{4586CAD7-5EBA-3746-AB90-79236B60DECB}" type="presParOf" srcId="{464A5FAA-A97A-4A5F-BE7B-7EC7DA1A7E9E}" destId="{F4F421EC-C42D-4AEF-A08C-EB9A8F1DCD91}" srcOrd="4" destOrd="0" presId="urn:microsoft.com/office/officeart/2018/2/layout/IconCircleList"/>
    <dgm:cxn modelId="{B00242AA-33DF-354B-A7D1-4C0425B78543}" type="presParOf" srcId="{F4F421EC-C42D-4AEF-A08C-EB9A8F1DCD91}" destId="{DA663442-F2F7-458B-8AF6-2E1968D876AF}" srcOrd="0" destOrd="0" presId="urn:microsoft.com/office/officeart/2018/2/layout/IconCircleList"/>
    <dgm:cxn modelId="{25FF7861-9307-D34F-8BCA-C39665D9EDF2}" type="presParOf" srcId="{F4F421EC-C42D-4AEF-A08C-EB9A8F1DCD91}" destId="{E971D902-9C9F-4935-8E9C-000FD62EB92A}" srcOrd="1" destOrd="0" presId="urn:microsoft.com/office/officeart/2018/2/layout/IconCircleList"/>
    <dgm:cxn modelId="{6F0F5674-C261-A94B-97B3-064E6BA48E2C}" type="presParOf" srcId="{F4F421EC-C42D-4AEF-A08C-EB9A8F1DCD91}" destId="{01429D3B-72E4-4316-BC33-1FBB6CA4E32C}" srcOrd="2" destOrd="0" presId="urn:microsoft.com/office/officeart/2018/2/layout/IconCircleList"/>
    <dgm:cxn modelId="{7E8A594C-A396-BC48-A84A-50161E1F22BE}" type="presParOf" srcId="{F4F421EC-C42D-4AEF-A08C-EB9A8F1DCD91}" destId="{BB74DAE5-99C6-4BC8-B3C7-21898B23B1C5}" srcOrd="3" destOrd="0" presId="urn:microsoft.com/office/officeart/2018/2/layout/IconCircleList"/>
    <dgm:cxn modelId="{AF12B175-8676-004E-9206-47E3F30CB020}" type="presParOf" srcId="{464A5FAA-A97A-4A5F-BE7B-7EC7DA1A7E9E}" destId="{533C8177-BDD9-45FE-84E5-16DE07155638}" srcOrd="5" destOrd="0" presId="urn:microsoft.com/office/officeart/2018/2/layout/IconCircleList"/>
    <dgm:cxn modelId="{8AD57E95-0F9C-DA45-8E0E-F1362DF8B00F}" type="presParOf" srcId="{464A5FAA-A97A-4A5F-BE7B-7EC7DA1A7E9E}" destId="{AF3532BE-2BA9-49C6-B06A-C7B8250F0E58}" srcOrd="6" destOrd="0" presId="urn:microsoft.com/office/officeart/2018/2/layout/IconCircleList"/>
    <dgm:cxn modelId="{3943F9E0-CB17-FF4C-B44B-0C9BAB206231}" type="presParOf" srcId="{AF3532BE-2BA9-49C6-B06A-C7B8250F0E58}" destId="{6A8BCA9C-E824-458C-9745-17BE2AFC8017}" srcOrd="0" destOrd="0" presId="urn:microsoft.com/office/officeart/2018/2/layout/IconCircleList"/>
    <dgm:cxn modelId="{4EE9C393-14BE-1F4A-A3EA-1F849EA8C10C}" type="presParOf" srcId="{AF3532BE-2BA9-49C6-B06A-C7B8250F0E58}" destId="{32A0526A-038D-4EB1-8BAE-6E69383E1547}" srcOrd="1" destOrd="0" presId="urn:microsoft.com/office/officeart/2018/2/layout/IconCircleList"/>
    <dgm:cxn modelId="{1F8B76CE-9CBD-244A-BD5A-4AEDA49A570F}" type="presParOf" srcId="{AF3532BE-2BA9-49C6-B06A-C7B8250F0E58}" destId="{A058BBE6-4084-4438-8F30-EDAABC93BCE8}" srcOrd="2" destOrd="0" presId="urn:microsoft.com/office/officeart/2018/2/layout/IconCircleList"/>
    <dgm:cxn modelId="{D20BC790-FD31-F647-B48D-2D866B9BC872}" type="presParOf" srcId="{AF3532BE-2BA9-49C6-B06A-C7B8250F0E58}" destId="{90E0B77A-3411-4CE7-AB7C-2E4EEC98516B}"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0EEB12D-09E1-4162-8E44-5A5714841D7B}" type="doc">
      <dgm:prSet loTypeId="urn:microsoft.com/office/officeart/2005/8/layout/vList2" loCatId="list" qsTypeId="urn:microsoft.com/office/officeart/2005/8/quickstyle/simple2" qsCatId="simple" csTypeId="urn:microsoft.com/office/officeart/2005/8/colors/accent3_2" csCatId="accent3" phldr="1"/>
      <dgm:spPr/>
      <dgm:t>
        <a:bodyPr/>
        <a:lstStyle/>
        <a:p>
          <a:endParaRPr lang="en-US"/>
        </a:p>
      </dgm:t>
    </dgm:pt>
    <dgm:pt modelId="{F588427A-3A4F-4233-92B4-25990F1634A4}">
      <dgm:prSet/>
      <dgm:spPr/>
      <dgm:t>
        <a:bodyPr/>
        <a:lstStyle/>
        <a:p>
          <a:r>
            <a:rPr lang="en-US" dirty="0"/>
            <a:t>To evaluate trends in pneumococcal vaccination service delivery for the years 2012 -2015</a:t>
          </a:r>
        </a:p>
      </dgm:t>
    </dgm:pt>
    <dgm:pt modelId="{240B4442-21A9-4768-AD1F-3067C16A4AC6}" type="parTrans" cxnId="{A57C2202-C8B6-4678-8B7B-D2375F2126EC}">
      <dgm:prSet/>
      <dgm:spPr/>
      <dgm:t>
        <a:bodyPr/>
        <a:lstStyle/>
        <a:p>
          <a:endParaRPr lang="en-US"/>
        </a:p>
      </dgm:t>
    </dgm:pt>
    <dgm:pt modelId="{9B1B1944-1F22-4664-BFB6-E599E39F647C}" type="sibTrans" cxnId="{A57C2202-C8B6-4678-8B7B-D2375F2126EC}">
      <dgm:prSet/>
      <dgm:spPr/>
      <dgm:t>
        <a:bodyPr/>
        <a:lstStyle/>
        <a:p>
          <a:endParaRPr lang="en-US"/>
        </a:p>
      </dgm:t>
    </dgm:pt>
    <dgm:pt modelId="{9E279F27-2B49-41E1-BE50-A8164381A8E4}">
      <dgm:prSet/>
      <dgm:spPr/>
      <dgm:t>
        <a:bodyPr/>
        <a:lstStyle/>
        <a:p>
          <a:r>
            <a:rPr lang="en-US" dirty="0"/>
            <a:t>To determine the relative contribution of community pharmacies as an alternate site vaccine service provider  </a:t>
          </a:r>
        </a:p>
      </dgm:t>
    </dgm:pt>
    <dgm:pt modelId="{87EE057F-0F81-472D-B11F-78413048CD84}" type="parTrans" cxnId="{2E3994FE-D84B-431D-B788-D031E0E2CB1C}">
      <dgm:prSet/>
      <dgm:spPr/>
      <dgm:t>
        <a:bodyPr/>
        <a:lstStyle/>
        <a:p>
          <a:endParaRPr lang="en-US"/>
        </a:p>
      </dgm:t>
    </dgm:pt>
    <dgm:pt modelId="{90441872-09E9-4522-81F9-C87AC8D8B51F}" type="sibTrans" cxnId="{2E3994FE-D84B-431D-B788-D031E0E2CB1C}">
      <dgm:prSet/>
      <dgm:spPr/>
      <dgm:t>
        <a:bodyPr/>
        <a:lstStyle/>
        <a:p>
          <a:endParaRPr lang="en-US"/>
        </a:p>
      </dgm:t>
    </dgm:pt>
    <dgm:pt modelId="{6D4540A5-6E2C-9747-94C2-874239403B7F}" type="pres">
      <dgm:prSet presAssocID="{70EEB12D-09E1-4162-8E44-5A5714841D7B}" presName="linear" presStyleCnt="0">
        <dgm:presLayoutVars>
          <dgm:animLvl val="lvl"/>
          <dgm:resizeHandles val="exact"/>
        </dgm:presLayoutVars>
      </dgm:prSet>
      <dgm:spPr/>
      <dgm:t>
        <a:bodyPr/>
        <a:lstStyle/>
        <a:p>
          <a:endParaRPr lang="en-US"/>
        </a:p>
      </dgm:t>
    </dgm:pt>
    <dgm:pt modelId="{DDD643FA-D34E-B24F-AEFD-FC36B47FE5EB}" type="pres">
      <dgm:prSet presAssocID="{F588427A-3A4F-4233-92B4-25990F1634A4}" presName="parentText" presStyleLbl="node1" presStyleIdx="0" presStyleCnt="2">
        <dgm:presLayoutVars>
          <dgm:chMax val="0"/>
          <dgm:bulletEnabled val="1"/>
        </dgm:presLayoutVars>
      </dgm:prSet>
      <dgm:spPr/>
      <dgm:t>
        <a:bodyPr/>
        <a:lstStyle/>
        <a:p>
          <a:endParaRPr lang="en-US"/>
        </a:p>
      </dgm:t>
    </dgm:pt>
    <dgm:pt modelId="{D5CD92E5-E323-E54C-893D-D23EA84CE0D1}" type="pres">
      <dgm:prSet presAssocID="{9B1B1944-1F22-4664-BFB6-E599E39F647C}" presName="spacer" presStyleCnt="0"/>
      <dgm:spPr/>
    </dgm:pt>
    <dgm:pt modelId="{037CB38A-B9BB-494D-AFD6-EDA25D0B1898}" type="pres">
      <dgm:prSet presAssocID="{9E279F27-2B49-41E1-BE50-A8164381A8E4}" presName="parentText" presStyleLbl="node1" presStyleIdx="1" presStyleCnt="2">
        <dgm:presLayoutVars>
          <dgm:chMax val="0"/>
          <dgm:bulletEnabled val="1"/>
        </dgm:presLayoutVars>
      </dgm:prSet>
      <dgm:spPr/>
      <dgm:t>
        <a:bodyPr/>
        <a:lstStyle/>
        <a:p>
          <a:endParaRPr lang="en-US"/>
        </a:p>
      </dgm:t>
    </dgm:pt>
  </dgm:ptLst>
  <dgm:cxnLst>
    <dgm:cxn modelId="{AC80FD51-9FA9-FF43-961D-9B6D151992EB}" type="presOf" srcId="{9E279F27-2B49-41E1-BE50-A8164381A8E4}" destId="{037CB38A-B9BB-494D-AFD6-EDA25D0B1898}" srcOrd="0" destOrd="0" presId="urn:microsoft.com/office/officeart/2005/8/layout/vList2"/>
    <dgm:cxn modelId="{55A42499-2F8C-5243-8246-5FBA87A5ED40}" type="presOf" srcId="{70EEB12D-09E1-4162-8E44-5A5714841D7B}" destId="{6D4540A5-6E2C-9747-94C2-874239403B7F}" srcOrd="0" destOrd="0" presId="urn:microsoft.com/office/officeart/2005/8/layout/vList2"/>
    <dgm:cxn modelId="{A57C2202-C8B6-4678-8B7B-D2375F2126EC}" srcId="{70EEB12D-09E1-4162-8E44-5A5714841D7B}" destId="{F588427A-3A4F-4233-92B4-25990F1634A4}" srcOrd="0" destOrd="0" parTransId="{240B4442-21A9-4768-AD1F-3067C16A4AC6}" sibTransId="{9B1B1944-1F22-4664-BFB6-E599E39F647C}"/>
    <dgm:cxn modelId="{2E3994FE-D84B-431D-B788-D031E0E2CB1C}" srcId="{70EEB12D-09E1-4162-8E44-5A5714841D7B}" destId="{9E279F27-2B49-41E1-BE50-A8164381A8E4}" srcOrd="1" destOrd="0" parTransId="{87EE057F-0F81-472D-B11F-78413048CD84}" sibTransId="{90441872-09E9-4522-81F9-C87AC8D8B51F}"/>
    <dgm:cxn modelId="{C7632F48-C9EE-E249-B6FC-B8E1865AFE90}" type="presOf" srcId="{F588427A-3A4F-4233-92B4-25990F1634A4}" destId="{DDD643FA-D34E-B24F-AEFD-FC36B47FE5EB}" srcOrd="0" destOrd="0" presId="urn:microsoft.com/office/officeart/2005/8/layout/vList2"/>
    <dgm:cxn modelId="{01761D0F-6D1B-5A4F-836C-81C22863B86D}" type="presParOf" srcId="{6D4540A5-6E2C-9747-94C2-874239403B7F}" destId="{DDD643FA-D34E-B24F-AEFD-FC36B47FE5EB}" srcOrd="0" destOrd="0" presId="urn:microsoft.com/office/officeart/2005/8/layout/vList2"/>
    <dgm:cxn modelId="{1E320B9A-8B44-8142-B0BF-B354EEBF3962}" type="presParOf" srcId="{6D4540A5-6E2C-9747-94C2-874239403B7F}" destId="{D5CD92E5-E323-E54C-893D-D23EA84CE0D1}" srcOrd="1" destOrd="0" presId="urn:microsoft.com/office/officeart/2005/8/layout/vList2"/>
    <dgm:cxn modelId="{4C187CFC-A252-B548-A570-8EC407A53985}" type="presParOf" srcId="{6D4540A5-6E2C-9747-94C2-874239403B7F}" destId="{037CB38A-B9BB-494D-AFD6-EDA25D0B189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BC58A0-4DC6-479D-8ADB-E2D865DA08AE}" type="doc">
      <dgm:prSet loTypeId="urn:microsoft.com/office/officeart/2008/layout/LinedList" loCatId="list" qsTypeId="urn:microsoft.com/office/officeart/2005/8/quickstyle/simple2" qsCatId="simple" csTypeId="urn:microsoft.com/office/officeart/2005/8/colors/colorful2" csCatId="colorful" phldr="1"/>
      <dgm:spPr/>
      <dgm:t>
        <a:bodyPr/>
        <a:lstStyle/>
        <a:p>
          <a:endParaRPr lang="en-US"/>
        </a:p>
      </dgm:t>
    </dgm:pt>
    <dgm:pt modelId="{280158F1-0762-4E11-A634-5A0159AFED73}">
      <dgm:prSet custT="1"/>
      <dgm:spPr/>
      <dgm:t>
        <a:bodyPr/>
        <a:lstStyle/>
        <a:p>
          <a:r>
            <a:rPr lang="en-US" sz="3200" b="1" dirty="0"/>
            <a:t>Data Source: </a:t>
          </a:r>
          <a:r>
            <a:rPr lang="en-US" sz="3200" dirty="0"/>
            <a:t>Medicare Physician and Other Supplier Public Use File, years 2012 to 2015</a:t>
          </a:r>
        </a:p>
      </dgm:t>
    </dgm:pt>
    <dgm:pt modelId="{7A9ABB33-78AD-4FA4-8A7C-2BB7301FD69C}" type="parTrans" cxnId="{8D8BF516-6B9D-418F-9F6D-BBEF533551FB}">
      <dgm:prSet/>
      <dgm:spPr/>
      <dgm:t>
        <a:bodyPr/>
        <a:lstStyle/>
        <a:p>
          <a:endParaRPr lang="en-US" sz="2000"/>
        </a:p>
      </dgm:t>
    </dgm:pt>
    <dgm:pt modelId="{20EC3B8F-62FB-4680-9EA3-3E206517A19F}" type="sibTrans" cxnId="{8D8BF516-6B9D-418F-9F6D-BBEF533551FB}">
      <dgm:prSet/>
      <dgm:spPr/>
      <dgm:t>
        <a:bodyPr/>
        <a:lstStyle/>
        <a:p>
          <a:endParaRPr lang="en-US"/>
        </a:p>
      </dgm:t>
    </dgm:pt>
    <dgm:pt modelId="{CCDFCBEC-411A-480B-9BC1-7D4B921B9E71}">
      <dgm:prSet custT="1"/>
      <dgm:spPr/>
      <dgm:t>
        <a:bodyPr/>
        <a:lstStyle/>
        <a:p>
          <a:r>
            <a:rPr lang="en-US" sz="3200" b="1" dirty="0"/>
            <a:t>Pneumococcal vaccination services </a:t>
          </a:r>
          <a:r>
            <a:rPr lang="en-US" sz="3200" dirty="0"/>
            <a:t>were identified by:</a:t>
          </a:r>
        </a:p>
      </dgm:t>
    </dgm:pt>
    <dgm:pt modelId="{4B1BE73F-986F-4B8C-8A9C-B776CDAEB047}" type="parTrans" cxnId="{9B43056B-7812-4CD6-B23F-C5C9F25B8183}">
      <dgm:prSet/>
      <dgm:spPr/>
      <dgm:t>
        <a:bodyPr/>
        <a:lstStyle/>
        <a:p>
          <a:endParaRPr lang="en-US" sz="2000"/>
        </a:p>
      </dgm:t>
    </dgm:pt>
    <dgm:pt modelId="{FD168A0A-4113-43B9-86B4-6D703D8483E9}" type="sibTrans" cxnId="{9B43056B-7812-4CD6-B23F-C5C9F25B8183}">
      <dgm:prSet/>
      <dgm:spPr/>
      <dgm:t>
        <a:bodyPr/>
        <a:lstStyle/>
        <a:p>
          <a:endParaRPr lang="en-US"/>
        </a:p>
      </dgm:t>
    </dgm:pt>
    <dgm:pt modelId="{28937F33-D52E-4A99-BB8C-E28D9CF98A9C}">
      <dgm:prSet custT="1"/>
      <dgm:spPr/>
      <dgm:t>
        <a:bodyPr/>
        <a:lstStyle/>
        <a:p>
          <a:r>
            <a:rPr lang="en-US" sz="3200" b="1" dirty="0"/>
            <a:t>Providers </a:t>
          </a:r>
          <a:r>
            <a:rPr lang="en-US" sz="3200" dirty="0"/>
            <a:t>were classified as: primary care provider, pharmacy provider, or other</a:t>
          </a:r>
        </a:p>
      </dgm:t>
    </dgm:pt>
    <dgm:pt modelId="{C095ED43-A0D5-4BA9-ADE9-63801578F9A7}" type="parTrans" cxnId="{4A969D4D-FC09-4DE9-8697-C76EDA310711}">
      <dgm:prSet/>
      <dgm:spPr/>
      <dgm:t>
        <a:bodyPr/>
        <a:lstStyle/>
        <a:p>
          <a:endParaRPr lang="en-US" sz="2000"/>
        </a:p>
      </dgm:t>
    </dgm:pt>
    <dgm:pt modelId="{2D36CB10-074D-4BAD-8B4D-62F8BD57F5C9}" type="sibTrans" cxnId="{4A969D4D-FC09-4DE9-8697-C76EDA310711}">
      <dgm:prSet/>
      <dgm:spPr/>
      <dgm:t>
        <a:bodyPr/>
        <a:lstStyle/>
        <a:p>
          <a:endParaRPr lang="en-US"/>
        </a:p>
      </dgm:t>
    </dgm:pt>
    <dgm:pt modelId="{955DA5C8-09F5-9F41-A6BD-07D5CCDFAF44}">
      <dgm:prSet custT="1"/>
      <dgm:spPr/>
      <dgm:t>
        <a:bodyPr/>
        <a:lstStyle/>
        <a:p>
          <a:r>
            <a:rPr lang="en-US" sz="2400" b="1" dirty="0"/>
            <a:t>HCPCS G0009 “</a:t>
          </a:r>
          <a:r>
            <a:rPr lang="en-US" sz="2400" dirty="0"/>
            <a:t>any pneumococcal vaccine administered”</a:t>
          </a:r>
        </a:p>
      </dgm:t>
    </dgm:pt>
    <dgm:pt modelId="{2890ADE6-B406-E745-A7E1-1818E10809F7}" type="parTrans" cxnId="{5873F444-208C-2042-B999-10C86840DB11}">
      <dgm:prSet/>
      <dgm:spPr/>
      <dgm:t>
        <a:bodyPr/>
        <a:lstStyle/>
        <a:p>
          <a:endParaRPr lang="en-US" sz="2000"/>
        </a:p>
      </dgm:t>
    </dgm:pt>
    <dgm:pt modelId="{2B6DEC77-7E0B-7A4F-82AC-02A07BDA9025}" type="sibTrans" cxnId="{5873F444-208C-2042-B999-10C86840DB11}">
      <dgm:prSet/>
      <dgm:spPr/>
      <dgm:t>
        <a:bodyPr/>
        <a:lstStyle/>
        <a:p>
          <a:endParaRPr lang="en-US"/>
        </a:p>
      </dgm:t>
    </dgm:pt>
    <dgm:pt modelId="{FC8972F2-E1CC-F24C-849C-B10732169909}">
      <dgm:prSet custT="1"/>
      <dgm:spPr/>
      <dgm:t>
        <a:bodyPr/>
        <a:lstStyle/>
        <a:p>
          <a:r>
            <a:rPr lang="en-US" sz="2400" b="1" dirty="0"/>
            <a:t>CPT 90670 “</a:t>
          </a:r>
          <a:r>
            <a:rPr lang="en-US" sz="2400" dirty="0"/>
            <a:t>PCV13 administered”</a:t>
          </a:r>
        </a:p>
      </dgm:t>
    </dgm:pt>
    <dgm:pt modelId="{CFD3B11E-6BC9-0244-9466-D3E7AACD2AF1}" type="parTrans" cxnId="{80F49A27-D9D2-D447-AC1F-BEA14A204C48}">
      <dgm:prSet/>
      <dgm:spPr/>
      <dgm:t>
        <a:bodyPr/>
        <a:lstStyle/>
        <a:p>
          <a:endParaRPr lang="en-US" sz="2000"/>
        </a:p>
      </dgm:t>
    </dgm:pt>
    <dgm:pt modelId="{21D9823D-871D-3B44-87B0-730667EB8862}" type="sibTrans" cxnId="{80F49A27-D9D2-D447-AC1F-BEA14A204C48}">
      <dgm:prSet/>
      <dgm:spPr/>
      <dgm:t>
        <a:bodyPr/>
        <a:lstStyle/>
        <a:p>
          <a:endParaRPr lang="en-US"/>
        </a:p>
      </dgm:t>
    </dgm:pt>
    <dgm:pt modelId="{4453DBC0-F0AB-4F49-83AB-E4B0F05CF54C}">
      <dgm:prSet custT="1"/>
      <dgm:spPr/>
      <dgm:t>
        <a:bodyPr/>
        <a:lstStyle/>
        <a:p>
          <a:r>
            <a:rPr lang="en-US" sz="2400" b="1" dirty="0"/>
            <a:t>CPT 90732 </a:t>
          </a:r>
          <a:r>
            <a:rPr lang="en-US" sz="2400" dirty="0"/>
            <a:t>“PPSV23 administered”</a:t>
          </a:r>
        </a:p>
      </dgm:t>
    </dgm:pt>
    <dgm:pt modelId="{A053572F-3AD1-6F44-82AC-4A37ECDB7C96}" type="parTrans" cxnId="{50E77A8A-AC7B-A842-90F8-947E09717B4F}">
      <dgm:prSet/>
      <dgm:spPr/>
      <dgm:t>
        <a:bodyPr/>
        <a:lstStyle/>
        <a:p>
          <a:endParaRPr lang="en-US" sz="2000"/>
        </a:p>
      </dgm:t>
    </dgm:pt>
    <dgm:pt modelId="{C84BE841-1032-FC4E-B44A-BB52F8959068}" type="sibTrans" cxnId="{50E77A8A-AC7B-A842-90F8-947E09717B4F}">
      <dgm:prSet/>
      <dgm:spPr/>
      <dgm:t>
        <a:bodyPr/>
        <a:lstStyle/>
        <a:p>
          <a:endParaRPr lang="en-US"/>
        </a:p>
      </dgm:t>
    </dgm:pt>
    <dgm:pt modelId="{07CB58E6-1AF1-4A4E-8972-C538F978F54B}" type="pres">
      <dgm:prSet presAssocID="{8EBC58A0-4DC6-479D-8ADB-E2D865DA08AE}" presName="vert0" presStyleCnt="0">
        <dgm:presLayoutVars>
          <dgm:dir/>
          <dgm:animOne val="branch"/>
          <dgm:animLvl val="lvl"/>
        </dgm:presLayoutVars>
      </dgm:prSet>
      <dgm:spPr/>
      <dgm:t>
        <a:bodyPr/>
        <a:lstStyle/>
        <a:p>
          <a:endParaRPr lang="en-US"/>
        </a:p>
      </dgm:t>
    </dgm:pt>
    <dgm:pt modelId="{16D2A622-A2E4-9445-B21F-878BCBA2B1D3}" type="pres">
      <dgm:prSet presAssocID="{280158F1-0762-4E11-A634-5A0159AFED73}" presName="thickLine" presStyleLbl="alignNode1" presStyleIdx="0" presStyleCnt="3"/>
      <dgm:spPr/>
    </dgm:pt>
    <dgm:pt modelId="{1CAFC7DE-A621-8442-BD0B-4DE27B11443A}" type="pres">
      <dgm:prSet presAssocID="{280158F1-0762-4E11-A634-5A0159AFED73}" presName="horz1" presStyleCnt="0"/>
      <dgm:spPr/>
    </dgm:pt>
    <dgm:pt modelId="{934B966E-0B42-E643-8CA0-AFE0E8F54640}" type="pres">
      <dgm:prSet presAssocID="{280158F1-0762-4E11-A634-5A0159AFED73}" presName="tx1" presStyleLbl="revTx" presStyleIdx="0" presStyleCnt="6" custScaleX="500000" custScaleY="61981"/>
      <dgm:spPr/>
      <dgm:t>
        <a:bodyPr/>
        <a:lstStyle/>
        <a:p>
          <a:endParaRPr lang="en-US"/>
        </a:p>
      </dgm:t>
    </dgm:pt>
    <dgm:pt modelId="{054DC1A7-E258-384C-BF6F-674707F23C4E}" type="pres">
      <dgm:prSet presAssocID="{280158F1-0762-4E11-A634-5A0159AFED73}" presName="vert1" presStyleCnt="0"/>
      <dgm:spPr/>
    </dgm:pt>
    <dgm:pt modelId="{2CB7A5B3-9E19-8448-8A30-BD67A17E4519}" type="pres">
      <dgm:prSet presAssocID="{CCDFCBEC-411A-480B-9BC1-7D4B921B9E71}" presName="thickLine" presStyleLbl="alignNode1" presStyleIdx="1" presStyleCnt="3"/>
      <dgm:spPr/>
    </dgm:pt>
    <dgm:pt modelId="{C95108B0-FCF6-3C41-BA5F-DBD0DDF25B01}" type="pres">
      <dgm:prSet presAssocID="{CCDFCBEC-411A-480B-9BC1-7D4B921B9E71}" presName="horz1" presStyleCnt="0"/>
      <dgm:spPr/>
    </dgm:pt>
    <dgm:pt modelId="{A5A2AB65-B539-2548-8504-40537EFB640C}" type="pres">
      <dgm:prSet presAssocID="{CCDFCBEC-411A-480B-9BC1-7D4B921B9E71}" presName="tx1" presStyleLbl="revTx" presStyleIdx="1" presStyleCnt="6" custScaleX="189271"/>
      <dgm:spPr/>
      <dgm:t>
        <a:bodyPr/>
        <a:lstStyle/>
        <a:p>
          <a:endParaRPr lang="en-US"/>
        </a:p>
      </dgm:t>
    </dgm:pt>
    <dgm:pt modelId="{FA2D8D01-4671-CE4A-A907-6FDFDCA0D973}" type="pres">
      <dgm:prSet presAssocID="{CCDFCBEC-411A-480B-9BC1-7D4B921B9E71}" presName="vert1" presStyleCnt="0"/>
      <dgm:spPr/>
    </dgm:pt>
    <dgm:pt modelId="{264E1111-28EE-FF40-ADFC-9EEB64E19DA4}" type="pres">
      <dgm:prSet presAssocID="{955DA5C8-09F5-9F41-A6BD-07D5CCDFAF44}" presName="vertSpace2a" presStyleCnt="0"/>
      <dgm:spPr/>
    </dgm:pt>
    <dgm:pt modelId="{8121CA19-7CE9-E148-BB08-1DF84AD06232}" type="pres">
      <dgm:prSet presAssocID="{955DA5C8-09F5-9F41-A6BD-07D5CCDFAF44}" presName="horz2" presStyleCnt="0"/>
      <dgm:spPr/>
    </dgm:pt>
    <dgm:pt modelId="{B9B816ED-92DF-694E-AF2F-324CAB094F05}" type="pres">
      <dgm:prSet presAssocID="{955DA5C8-09F5-9F41-A6BD-07D5CCDFAF44}" presName="horzSpace2" presStyleCnt="0"/>
      <dgm:spPr/>
    </dgm:pt>
    <dgm:pt modelId="{DC8F1508-9C32-8847-80BC-550E9E0E2AFE}" type="pres">
      <dgm:prSet presAssocID="{955DA5C8-09F5-9F41-A6BD-07D5CCDFAF44}" presName="tx2" presStyleLbl="revTx" presStyleIdx="2" presStyleCnt="6" custScaleX="106611"/>
      <dgm:spPr/>
      <dgm:t>
        <a:bodyPr/>
        <a:lstStyle/>
        <a:p>
          <a:endParaRPr lang="en-US"/>
        </a:p>
      </dgm:t>
    </dgm:pt>
    <dgm:pt modelId="{BFA1F875-CC47-6447-8A7C-E11FAD98FBF6}" type="pres">
      <dgm:prSet presAssocID="{955DA5C8-09F5-9F41-A6BD-07D5CCDFAF44}" presName="vert2" presStyleCnt="0"/>
      <dgm:spPr/>
    </dgm:pt>
    <dgm:pt modelId="{6ADEC3F5-830F-E343-8FA0-E106BAFA5CE3}" type="pres">
      <dgm:prSet presAssocID="{955DA5C8-09F5-9F41-A6BD-07D5CCDFAF44}" presName="thinLine2b" presStyleLbl="callout" presStyleIdx="0" presStyleCnt="3"/>
      <dgm:spPr/>
    </dgm:pt>
    <dgm:pt modelId="{EA62624D-2E9D-4A44-A8C3-3560282F33D7}" type="pres">
      <dgm:prSet presAssocID="{955DA5C8-09F5-9F41-A6BD-07D5CCDFAF44}" presName="vertSpace2b" presStyleCnt="0"/>
      <dgm:spPr/>
    </dgm:pt>
    <dgm:pt modelId="{3D6A4DC6-F077-8C4B-9E7F-F70C04DF3F3F}" type="pres">
      <dgm:prSet presAssocID="{FC8972F2-E1CC-F24C-849C-B10732169909}" presName="horz2" presStyleCnt="0"/>
      <dgm:spPr/>
    </dgm:pt>
    <dgm:pt modelId="{906F346C-8DFB-1041-8D74-410A44840BCE}" type="pres">
      <dgm:prSet presAssocID="{FC8972F2-E1CC-F24C-849C-B10732169909}" presName="horzSpace2" presStyleCnt="0"/>
      <dgm:spPr/>
    </dgm:pt>
    <dgm:pt modelId="{91FBB4DE-945E-0C41-B27C-49A1F57E4355}" type="pres">
      <dgm:prSet presAssocID="{FC8972F2-E1CC-F24C-849C-B10732169909}" presName="tx2" presStyleLbl="revTx" presStyleIdx="3" presStyleCnt="6" custScaleX="106611"/>
      <dgm:spPr/>
      <dgm:t>
        <a:bodyPr/>
        <a:lstStyle/>
        <a:p>
          <a:endParaRPr lang="en-US"/>
        </a:p>
      </dgm:t>
    </dgm:pt>
    <dgm:pt modelId="{CF4D73E2-24CA-0D46-930A-B32BDA4768FE}" type="pres">
      <dgm:prSet presAssocID="{FC8972F2-E1CC-F24C-849C-B10732169909}" presName="vert2" presStyleCnt="0"/>
      <dgm:spPr/>
    </dgm:pt>
    <dgm:pt modelId="{BABC91F0-E753-8C42-A938-60A48800E568}" type="pres">
      <dgm:prSet presAssocID="{FC8972F2-E1CC-F24C-849C-B10732169909}" presName="thinLine2b" presStyleLbl="callout" presStyleIdx="1" presStyleCnt="3"/>
      <dgm:spPr/>
    </dgm:pt>
    <dgm:pt modelId="{E3079245-59DF-4C42-9E59-A82EE4F2F0EF}" type="pres">
      <dgm:prSet presAssocID="{FC8972F2-E1CC-F24C-849C-B10732169909}" presName="vertSpace2b" presStyleCnt="0"/>
      <dgm:spPr/>
    </dgm:pt>
    <dgm:pt modelId="{C3A0782C-463B-FC48-9A65-3B97629830CF}" type="pres">
      <dgm:prSet presAssocID="{4453DBC0-F0AB-4F49-83AB-E4B0F05CF54C}" presName="horz2" presStyleCnt="0"/>
      <dgm:spPr/>
    </dgm:pt>
    <dgm:pt modelId="{D4210843-45CE-0048-8348-C4220D251D03}" type="pres">
      <dgm:prSet presAssocID="{4453DBC0-F0AB-4F49-83AB-E4B0F05CF54C}" presName="horzSpace2" presStyleCnt="0"/>
      <dgm:spPr/>
    </dgm:pt>
    <dgm:pt modelId="{4991CBE8-022B-FF48-B2F1-A3D1B747FE97}" type="pres">
      <dgm:prSet presAssocID="{4453DBC0-F0AB-4F49-83AB-E4B0F05CF54C}" presName="tx2" presStyleLbl="revTx" presStyleIdx="4" presStyleCnt="6" custScaleX="106611"/>
      <dgm:spPr/>
      <dgm:t>
        <a:bodyPr/>
        <a:lstStyle/>
        <a:p>
          <a:endParaRPr lang="en-US"/>
        </a:p>
      </dgm:t>
    </dgm:pt>
    <dgm:pt modelId="{BCBF2073-72B8-5A48-8FF9-6ADBF027BCF3}" type="pres">
      <dgm:prSet presAssocID="{4453DBC0-F0AB-4F49-83AB-E4B0F05CF54C}" presName="vert2" presStyleCnt="0"/>
      <dgm:spPr/>
    </dgm:pt>
    <dgm:pt modelId="{3E3D0001-9392-624B-9E6B-301E26C5A946}" type="pres">
      <dgm:prSet presAssocID="{4453DBC0-F0AB-4F49-83AB-E4B0F05CF54C}" presName="thinLine2b" presStyleLbl="callout" presStyleIdx="2" presStyleCnt="3"/>
      <dgm:spPr/>
    </dgm:pt>
    <dgm:pt modelId="{514684CA-6219-B546-B043-234E18ECDCA5}" type="pres">
      <dgm:prSet presAssocID="{4453DBC0-F0AB-4F49-83AB-E4B0F05CF54C}" presName="vertSpace2b" presStyleCnt="0"/>
      <dgm:spPr/>
    </dgm:pt>
    <dgm:pt modelId="{B4FEFBC4-FF67-ED4E-A43D-782C17C89FF9}" type="pres">
      <dgm:prSet presAssocID="{28937F33-D52E-4A99-BB8C-E28D9CF98A9C}" presName="thickLine" presStyleLbl="alignNode1" presStyleIdx="2" presStyleCnt="3"/>
      <dgm:spPr/>
    </dgm:pt>
    <dgm:pt modelId="{4A6D8079-E109-3B49-95FE-886073784012}" type="pres">
      <dgm:prSet presAssocID="{28937F33-D52E-4A99-BB8C-E28D9CF98A9C}" presName="horz1" presStyleCnt="0"/>
      <dgm:spPr/>
    </dgm:pt>
    <dgm:pt modelId="{96ED66F2-1418-3D49-B547-5147ED2A0781}" type="pres">
      <dgm:prSet presAssocID="{28937F33-D52E-4A99-BB8C-E28D9CF98A9C}" presName="tx1" presStyleLbl="revTx" presStyleIdx="5" presStyleCnt="6" custScaleX="500000"/>
      <dgm:spPr/>
      <dgm:t>
        <a:bodyPr/>
        <a:lstStyle/>
        <a:p>
          <a:endParaRPr lang="en-US"/>
        </a:p>
      </dgm:t>
    </dgm:pt>
    <dgm:pt modelId="{77020F66-7F30-1C4D-B020-5E2703A799D6}" type="pres">
      <dgm:prSet presAssocID="{28937F33-D52E-4A99-BB8C-E28D9CF98A9C}" presName="vert1" presStyleCnt="0"/>
      <dgm:spPr/>
    </dgm:pt>
  </dgm:ptLst>
  <dgm:cxnLst>
    <dgm:cxn modelId="{E755B479-4DE3-B243-95EE-6635BD9E067E}" type="presOf" srcId="{4453DBC0-F0AB-4F49-83AB-E4B0F05CF54C}" destId="{4991CBE8-022B-FF48-B2F1-A3D1B747FE97}" srcOrd="0" destOrd="0" presId="urn:microsoft.com/office/officeart/2008/layout/LinedList"/>
    <dgm:cxn modelId="{785AD365-31C7-EE43-9743-FF116E1C505A}" type="presOf" srcId="{955DA5C8-09F5-9F41-A6BD-07D5CCDFAF44}" destId="{DC8F1508-9C32-8847-80BC-550E9E0E2AFE}" srcOrd="0" destOrd="0" presId="urn:microsoft.com/office/officeart/2008/layout/LinedList"/>
    <dgm:cxn modelId="{DC2BF74D-7D4E-C64C-899C-608D0C0B8071}" type="presOf" srcId="{FC8972F2-E1CC-F24C-849C-B10732169909}" destId="{91FBB4DE-945E-0C41-B27C-49A1F57E4355}" srcOrd="0" destOrd="0" presId="urn:microsoft.com/office/officeart/2008/layout/LinedList"/>
    <dgm:cxn modelId="{5873F444-208C-2042-B999-10C86840DB11}" srcId="{CCDFCBEC-411A-480B-9BC1-7D4B921B9E71}" destId="{955DA5C8-09F5-9F41-A6BD-07D5CCDFAF44}" srcOrd="0" destOrd="0" parTransId="{2890ADE6-B406-E745-A7E1-1818E10809F7}" sibTransId="{2B6DEC77-7E0B-7A4F-82AC-02A07BDA9025}"/>
    <dgm:cxn modelId="{FCD10DD4-6870-BB4D-AD09-6DA90F4AE3CD}" type="presOf" srcId="{28937F33-D52E-4A99-BB8C-E28D9CF98A9C}" destId="{96ED66F2-1418-3D49-B547-5147ED2A0781}" srcOrd="0" destOrd="0" presId="urn:microsoft.com/office/officeart/2008/layout/LinedList"/>
    <dgm:cxn modelId="{80F49A27-D9D2-D447-AC1F-BEA14A204C48}" srcId="{CCDFCBEC-411A-480B-9BC1-7D4B921B9E71}" destId="{FC8972F2-E1CC-F24C-849C-B10732169909}" srcOrd="1" destOrd="0" parTransId="{CFD3B11E-6BC9-0244-9466-D3E7AACD2AF1}" sibTransId="{21D9823D-871D-3B44-87B0-730667EB8862}"/>
    <dgm:cxn modelId="{8D8BF516-6B9D-418F-9F6D-BBEF533551FB}" srcId="{8EBC58A0-4DC6-479D-8ADB-E2D865DA08AE}" destId="{280158F1-0762-4E11-A634-5A0159AFED73}" srcOrd="0" destOrd="0" parTransId="{7A9ABB33-78AD-4FA4-8A7C-2BB7301FD69C}" sibTransId="{20EC3B8F-62FB-4680-9EA3-3E206517A19F}"/>
    <dgm:cxn modelId="{4423F493-0EDE-0042-BB0C-9C06AB58F6D0}" type="presOf" srcId="{280158F1-0762-4E11-A634-5A0159AFED73}" destId="{934B966E-0B42-E643-8CA0-AFE0E8F54640}" srcOrd="0" destOrd="0" presId="urn:microsoft.com/office/officeart/2008/layout/LinedList"/>
    <dgm:cxn modelId="{F415FA5C-9337-7E4B-9DE7-5E38984414D9}" type="presOf" srcId="{CCDFCBEC-411A-480B-9BC1-7D4B921B9E71}" destId="{A5A2AB65-B539-2548-8504-40537EFB640C}" srcOrd="0" destOrd="0" presId="urn:microsoft.com/office/officeart/2008/layout/LinedList"/>
    <dgm:cxn modelId="{DCA8C7B7-3DBA-8341-905C-8A23839584E0}" type="presOf" srcId="{8EBC58A0-4DC6-479D-8ADB-E2D865DA08AE}" destId="{07CB58E6-1AF1-4A4E-8972-C538F978F54B}" srcOrd="0" destOrd="0" presId="urn:microsoft.com/office/officeart/2008/layout/LinedList"/>
    <dgm:cxn modelId="{50E77A8A-AC7B-A842-90F8-947E09717B4F}" srcId="{CCDFCBEC-411A-480B-9BC1-7D4B921B9E71}" destId="{4453DBC0-F0AB-4F49-83AB-E4B0F05CF54C}" srcOrd="2" destOrd="0" parTransId="{A053572F-3AD1-6F44-82AC-4A37ECDB7C96}" sibTransId="{C84BE841-1032-FC4E-B44A-BB52F8959068}"/>
    <dgm:cxn modelId="{4A969D4D-FC09-4DE9-8697-C76EDA310711}" srcId="{8EBC58A0-4DC6-479D-8ADB-E2D865DA08AE}" destId="{28937F33-D52E-4A99-BB8C-E28D9CF98A9C}" srcOrd="2" destOrd="0" parTransId="{C095ED43-A0D5-4BA9-ADE9-63801578F9A7}" sibTransId="{2D36CB10-074D-4BAD-8B4D-62F8BD57F5C9}"/>
    <dgm:cxn modelId="{9B43056B-7812-4CD6-B23F-C5C9F25B8183}" srcId="{8EBC58A0-4DC6-479D-8ADB-E2D865DA08AE}" destId="{CCDFCBEC-411A-480B-9BC1-7D4B921B9E71}" srcOrd="1" destOrd="0" parTransId="{4B1BE73F-986F-4B8C-8A9C-B776CDAEB047}" sibTransId="{FD168A0A-4113-43B9-86B4-6D703D8483E9}"/>
    <dgm:cxn modelId="{32AF752E-94C0-334A-8D6B-87516B16F0D7}" type="presParOf" srcId="{07CB58E6-1AF1-4A4E-8972-C538F978F54B}" destId="{16D2A622-A2E4-9445-B21F-878BCBA2B1D3}" srcOrd="0" destOrd="0" presId="urn:microsoft.com/office/officeart/2008/layout/LinedList"/>
    <dgm:cxn modelId="{F4896A7E-253E-3F46-8CF2-0BC188FA47F9}" type="presParOf" srcId="{07CB58E6-1AF1-4A4E-8972-C538F978F54B}" destId="{1CAFC7DE-A621-8442-BD0B-4DE27B11443A}" srcOrd="1" destOrd="0" presId="urn:microsoft.com/office/officeart/2008/layout/LinedList"/>
    <dgm:cxn modelId="{C743E4BC-84E7-B24F-B669-EA55D1BC959C}" type="presParOf" srcId="{1CAFC7DE-A621-8442-BD0B-4DE27B11443A}" destId="{934B966E-0B42-E643-8CA0-AFE0E8F54640}" srcOrd="0" destOrd="0" presId="urn:microsoft.com/office/officeart/2008/layout/LinedList"/>
    <dgm:cxn modelId="{F2AA67C5-01D7-BC42-BDB4-22C83251E061}" type="presParOf" srcId="{1CAFC7DE-A621-8442-BD0B-4DE27B11443A}" destId="{054DC1A7-E258-384C-BF6F-674707F23C4E}" srcOrd="1" destOrd="0" presId="urn:microsoft.com/office/officeart/2008/layout/LinedList"/>
    <dgm:cxn modelId="{CFB9182E-6693-9B46-AFFC-A48492B9499C}" type="presParOf" srcId="{07CB58E6-1AF1-4A4E-8972-C538F978F54B}" destId="{2CB7A5B3-9E19-8448-8A30-BD67A17E4519}" srcOrd="2" destOrd="0" presId="urn:microsoft.com/office/officeart/2008/layout/LinedList"/>
    <dgm:cxn modelId="{343D7205-8B54-D140-AF87-046EDC06173B}" type="presParOf" srcId="{07CB58E6-1AF1-4A4E-8972-C538F978F54B}" destId="{C95108B0-FCF6-3C41-BA5F-DBD0DDF25B01}" srcOrd="3" destOrd="0" presId="urn:microsoft.com/office/officeart/2008/layout/LinedList"/>
    <dgm:cxn modelId="{027832C8-A980-3F41-A7FB-FB0C73D94299}" type="presParOf" srcId="{C95108B0-FCF6-3C41-BA5F-DBD0DDF25B01}" destId="{A5A2AB65-B539-2548-8504-40537EFB640C}" srcOrd="0" destOrd="0" presId="urn:microsoft.com/office/officeart/2008/layout/LinedList"/>
    <dgm:cxn modelId="{6759B9E5-41C7-3149-90C2-19A1700BB04D}" type="presParOf" srcId="{C95108B0-FCF6-3C41-BA5F-DBD0DDF25B01}" destId="{FA2D8D01-4671-CE4A-A907-6FDFDCA0D973}" srcOrd="1" destOrd="0" presId="urn:microsoft.com/office/officeart/2008/layout/LinedList"/>
    <dgm:cxn modelId="{B7A7267E-4CCF-284D-A221-D4074FB9C2E5}" type="presParOf" srcId="{FA2D8D01-4671-CE4A-A907-6FDFDCA0D973}" destId="{264E1111-28EE-FF40-ADFC-9EEB64E19DA4}" srcOrd="0" destOrd="0" presId="urn:microsoft.com/office/officeart/2008/layout/LinedList"/>
    <dgm:cxn modelId="{21ADFAFC-C134-DC47-A6BA-A92FD11C02F4}" type="presParOf" srcId="{FA2D8D01-4671-CE4A-A907-6FDFDCA0D973}" destId="{8121CA19-7CE9-E148-BB08-1DF84AD06232}" srcOrd="1" destOrd="0" presId="urn:microsoft.com/office/officeart/2008/layout/LinedList"/>
    <dgm:cxn modelId="{35455E0D-50CE-D043-92EE-4527E9128BD5}" type="presParOf" srcId="{8121CA19-7CE9-E148-BB08-1DF84AD06232}" destId="{B9B816ED-92DF-694E-AF2F-324CAB094F05}" srcOrd="0" destOrd="0" presId="urn:microsoft.com/office/officeart/2008/layout/LinedList"/>
    <dgm:cxn modelId="{851B96E6-393D-C24A-AC9A-086439035FE3}" type="presParOf" srcId="{8121CA19-7CE9-E148-BB08-1DF84AD06232}" destId="{DC8F1508-9C32-8847-80BC-550E9E0E2AFE}" srcOrd="1" destOrd="0" presId="urn:microsoft.com/office/officeart/2008/layout/LinedList"/>
    <dgm:cxn modelId="{10666A88-336A-3748-8CA0-FA98D6B5C978}" type="presParOf" srcId="{8121CA19-7CE9-E148-BB08-1DF84AD06232}" destId="{BFA1F875-CC47-6447-8A7C-E11FAD98FBF6}" srcOrd="2" destOrd="0" presId="urn:microsoft.com/office/officeart/2008/layout/LinedList"/>
    <dgm:cxn modelId="{310A4AD4-3FF9-7041-B905-EBC119C3BD66}" type="presParOf" srcId="{FA2D8D01-4671-CE4A-A907-6FDFDCA0D973}" destId="{6ADEC3F5-830F-E343-8FA0-E106BAFA5CE3}" srcOrd="2" destOrd="0" presId="urn:microsoft.com/office/officeart/2008/layout/LinedList"/>
    <dgm:cxn modelId="{B1624358-FEE2-9D49-B4BB-932218A769A1}" type="presParOf" srcId="{FA2D8D01-4671-CE4A-A907-6FDFDCA0D973}" destId="{EA62624D-2E9D-4A44-A8C3-3560282F33D7}" srcOrd="3" destOrd="0" presId="urn:microsoft.com/office/officeart/2008/layout/LinedList"/>
    <dgm:cxn modelId="{5DD5EC11-69A3-8B49-BCF4-F2A5D6FC6446}" type="presParOf" srcId="{FA2D8D01-4671-CE4A-A907-6FDFDCA0D973}" destId="{3D6A4DC6-F077-8C4B-9E7F-F70C04DF3F3F}" srcOrd="4" destOrd="0" presId="urn:microsoft.com/office/officeart/2008/layout/LinedList"/>
    <dgm:cxn modelId="{E14D9E73-F5BD-014A-BE17-EFD66A0FBE86}" type="presParOf" srcId="{3D6A4DC6-F077-8C4B-9E7F-F70C04DF3F3F}" destId="{906F346C-8DFB-1041-8D74-410A44840BCE}" srcOrd="0" destOrd="0" presId="urn:microsoft.com/office/officeart/2008/layout/LinedList"/>
    <dgm:cxn modelId="{18A5BA5E-BA72-544F-90B8-EE6503104EFF}" type="presParOf" srcId="{3D6A4DC6-F077-8C4B-9E7F-F70C04DF3F3F}" destId="{91FBB4DE-945E-0C41-B27C-49A1F57E4355}" srcOrd="1" destOrd="0" presId="urn:microsoft.com/office/officeart/2008/layout/LinedList"/>
    <dgm:cxn modelId="{F7895757-9F02-0A45-BB30-92825D917191}" type="presParOf" srcId="{3D6A4DC6-F077-8C4B-9E7F-F70C04DF3F3F}" destId="{CF4D73E2-24CA-0D46-930A-B32BDA4768FE}" srcOrd="2" destOrd="0" presId="urn:microsoft.com/office/officeart/2008/layout/LinedList"/>
    <dgm:cxn modelId="{8F3B3DD2-C131-E64E-91AD-11F94E63A09C}" type="presParOf" srcId="{FA2D8D01-4671-CE4A-A907-6FDFDCA0D973}" destId="{BABC91F0-E753-8C42-A938-60A48800E568}" srcOrd="5" destOrd="0" presId="urn:microsoft.com/office/officeart/2008/layout/LinedList"/>
    <dgm:cxn modelId="{B4A1CBED-CE3F-E74C-BCE4-7BEA727102E5}" type="presParOf" srcId="{FA2D8D01-4671-CE4A-A907-6FDFDCA0D973}" destId="{E3079245-59DF-4C42-9E59-A82EE4F2F0EF}" srcOrd="6" destOrd="0" presId="urn:microsoft.com/office/officeart/2008/layout/LinedList"/>
    <dgm:cxn modelId="{9F5B96C4-FCEB-A743-9CC5-0290DE799445}" type="presParOf" srcId="{FA2D8D01-4671-CE4A-A907-6FDFDCA0D973}" destId="{C3A0782C-463B-FC48-9A65-3B97629830CF}" srcOrd="7" destOrd="0" presId="urn:microsoft.com/office/officeart/2008/layout/LinedList"/>
    <dgm:cxn modelId="{A41CB789-8CC9-BE46-A241-CAFAECF2E30C}" type="presParOf" srcId="{C3A0782C-463B-FC48-9A65-3B97629830CF}" destId="{D4210843-45CE-0048-8348-C4220D251D03}" srcOrd="0" destOrd="0" presId="urn:microsoft.com/office/officeart/2008/layout/LinedList"/>
    <dgm:cxn modelId="{983299E1-8FEE-0B4C-B85D-9BA2EC39FFE0}" type="presParOf" srcId="{C3A0782C-463B-FC48-9A65-3B97629830CF}" destId="{4991CBE8-022B-FF48-B2F1-A3D1B747FE97}" srcOrd="1" destOrd="0" presId="urn:microsoft.com/office/officeart/2008/layout/LinedList"/>
    <dgm:cxn modelId="{1BDA7AAB-0665-F745-A149-C28C09796E91}" type="presParOf" srcId="{C3A0782C-463B-FC48-9A65-3B97629830CF}" destId="{BCBF2073-72B8-5A48-8FF9-6ADBF027BCF3}" srcOrd="2" destOrd="0" presId="urn:microsoft.com/office/officeart/2008/layout/LinedList"/>
    <dgm:cxn modelId="{49C985E6-D31C-4848-BA3E-0ABCA3D98D2F}" type="presParOf" srcId="{FA2D8D01-4671-CE4A-A907-6FDFDCA0D973}" destId="{3E3D0001-9392-624B-9E6B-301E26C5A946}" srcOrd="8" destOrd="0" presId="urn:microsoft.com/office/officeart/2008/layout/LinedList"/>
    <dgm:cxn modelId="{5C639590-C893-7545-A5B9-9A3EF8A75AE3}" type="presParOf" srcId="{FA2D8D01-4671-CE4A-A907-6FDFDCA0D973}" destId="{514684CA-6219-B546-B043-234E18ECDCA5}" srcOrd="9" destOrd="0" presId="urn:microsoft.com/office/officeart/2008/layout/LinedList"/>
    <dgm:cxn modelId="{0404C95C-DF64-2E41-9F9C-A097B0100266}" type="presParOf" srcId="{07CB58E6-1AF1-4A4E-8972-C538F978F54B}" destId="{B4FEFBC4-FF67-ED4E-A43D-782C17C89FF9}" srcOrd="4" destOrd="0" presId="urn:microsoft.com/office/officeart/2008/layout/LinedList"/>
    <dgm:cxn modelId="{782834D9-43CA-CB4E-8870-DC62FD1D4E56}" type="presParOf" srcId="{07CB58E6-1AF1-4A4E-8972-C538F978F54B}" destId="{4A6D8079-E109-3B49-95FE-886073784012}" srcOrd="5" destOrd="0" presId="urn:microsoft.com/office/officeart/2008/layout/LinedList"/>
    <dgm:cxn modelId="{8EA0EC5F-88FD-1F45-8194-9B72F17B521A}" type="presParOf" srcId="{4A6D8079-E109-3B49-95FE-886073784012}" destId="{96ED66F2-1418-3D49-B547-5147ED2A0781}" srcOrd="0" destOrd="0" presId="urn:microsoft.com/office/officeart/2008/layout/LinedList"/>
    <dgm:cxn modelId="{15306891-D321-514A-A39C-7AAE1B986888}" type="presParOf" srcId="{4A6D8079-E109-3B49-95FE-886073784012}" destId="{77020F66-7F30-1C4D-B020-5E2703A799D6}" srcOrd="1" destOrd="0" presId="urn:microsoft.com/office/officeart/2008/layout/Lin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BC58A0-4DC6-479D-8ADB-E2D865DA08AE}" type="doc">
      <dgm:prSet loTypeId="urn:microsoft.com/office/officeart/2008/layout/LinedList" loCatId="list" qsTypeId="urn:microsoft.com/office/officeart/2005/8/quickstyle/simple1" qsCatId="simple" csTypeId="urn:microsoft.com/office/officeart/2005/8/colors/accent5_2" csCatId="accent5" phldr="1"/>
      <dgm:spPr/>
      <dgm:t>
        <a:bodyPr/>
        <a:lstStyle/>
        <a:p>
          <a:endParaRPr lang="en-US"/>
        </a:p>
      </dgm:t>
    </dgm:pt>
    <dgm:pt modelId="{280158F1-0762-4E11-A634-5A0159AFED73}">
      <dgm:prSet/>
      <dgm:spPr/>
      <dgm:t>
        <a:bodyPr/>
        <a:lstStyle/>
        <a:p>
          <a:r>
            <a:rPr lang="en-US" b="1" dirty="0"/>
            <a:t>Urban status </a:t>
          </a:r>
          <a:r>
            <a:rPr lang="en-US" dirty="0"/>
            <a:t>was identified by provider NPI registration address linked to Rural-Urban Continuum Codes</a:t>
          </a:r>
        </a:p>
      </dgm:t>
    </dgm:pt>
    <dgm:pt modelId="{7A9ABB33-78AD-4FA4-8A7C-2BB7301FD69C}" type="parTrans" cxnId="{8D8BF516-6B9D-418F-9F6D-BBEF533551FB}">
      <dgm:prSet/>
      <dgm:spPr/>
      <dgm:t>
        <a:bodyPr/>
        <a:lstStyle/>
        <a:p>
          <a:endParaRPr lang="en-US"/>
        </a:p>
      </dgm:t>
    </dgm:pt>
    <dgm:pt modelId="{20EC3B8F-62FB-4680-9EA3-3E206517A19F}" type="sibTrans" cxnId="{8D8BF516-6B9D-418F-9F6D-BBEF533551FB}">
      <dgm:prSet/>
      <dgm:spPr/>
      <dgm:t>
        <a:bodyPr/>
        <a:lstStyle/>
        <a:p>
          <a:endParaRPr lang="en-US"/>
        </a:p>
      </dgm:t>
    </dgm:pt>
    <dgm:pt modelId="{CCDFCBEC-411A-480B-9BC1-7D4B921B9E71}">
      <dgm:prSet/>
      <dgm:spPr/>
      <dgm:t>
        <a:bodyPr/>
        <a:lstStyle/>
        <a:p>
          <a:r>
            <a:rPr lang="en-US" b="1" dirty="0"/>
            <a:t>County level demographics </a:t>
          </a:r>
          <a:r>
            <a:rPr lang="en-US" dirty="0"/>
            <a:t>were incorporated from the Medicare Geographic Variation Sate/County Public Use File</a:t>
          </a:r>
        </a:p>
      </dgm:t>
    </dgm:pt>
    <dgm:pt modelId="{4B1BE73F-986F-4B8C-8A9C-B776CDAEB047}" type="parTrans" cxnId="{9B43056B-7812-4CD6-B23F-C5C9F25B8183}">
      <dgm:prSet/>
      <dgm:spPr/>
      <dgm:t>
        <a:bodyPr/>
        <a:lstStyle/>
        <a:p>
          <a:endParaRPr lang="en-US"/>
        </a:p>
      </dgm:t>
    </dgm:pt>
    <dgm:pt modelId="{FD168A0A-4113-43B9-86B4-6D703D8483E9}" type="sibTrans" cxnId="{9B43056B-7812-4CD6-B23F-C5C9F25B8183}">
      <dgm:prSet/>
      <dgm:spPr/>
      <dgm:t>
        <a:bodyPr/>
        <a:lstStyle/>
        <a:p>
          <a:endParaRPr lang="en-US"/>
        </a:p>
      </dgm:t>
    </dgm:pt>
    <dgm:pt modelId="{28937F33-D52E-4A99-BB8C-E28D9CF98A9C}">
      <dgm:prSet/>
      <dgm:spPr/>
      <dgm:t>
        <a:bodyPr/>
        <a:lstStyle/>
        <a:p>
          <a:r>
            <a:rPr lang="en-US" b="1"/>
            <a:t>Descriptive statistics</a:t>
          </a:r>
          <a:r>
            <a:rPr lang="en-US" i="1"/>
            <a:t> </a:t>
          </a:r>
          <a:r>
            <a:rPr lang="en-US"/>
            <a:t>were performed</a:t>
          </a:r>
          <a:r>
            <a:rPr lang="en-US" b="1"/>
            <a:t> </a:t>
          </a:r>
          <a:r>
            <a:rPr lang="en-US"/>
            <a:t>for vaccine services by rural-urban designation, provider, vaccine type, and year</a:t>
          </a:r>
        </a:p>
      </dgm:t>
    </dgm:pt>
    <dgm:pt modelId="{C095ED43-A0D5-4BA9-ADE9-63801578F9A7}" type="parTrans" cxnId="{4A969D4D-FC09-4DE9-8697-C76EDA310711}">
      <dgm:prSet/>
      <dgm:spPr/>
      <dgm:t>
        <a:bodyPr/>
        <a:lstStyle/>
        <a:p>
          <a:endParaRPr lang="en-US"/>
        </a:p>
      </dgm:t>
    </dgm:pt>
    <dgm:pt modelId="{2D36CB10-074D-4BAD-8B4D-62F8BD57F5C9}" type="sibTrans" cxnId="{4A969D4D-FC09-4DE9-8697-C76EDA310711}">
      <dgm:prSet/>
      <dgm:spPr/>
      <dgm:t>
        <a:bodyPr/>
        <a:lstStyle/>
        <a:p>
          <a:endParaRPr lang="en-US"/>
        </a:p>
      </dgm:t>
    </dgm:pt>
    <dgm:pt modelId="{93FE7376-DC67-4048-B37D-49DEC2B1FEB3}">
      <dgm:prSet/>
      <dgm:spPr/>
      <dgm:t>
        <a:bodyPr/>
        <a:lstStyle/>
        <a:p>
          <a:r>
            <a:rPr lang="en-US" b="1" dirty="0"/>
            <a:t>Logistic regression </a:t>
          </a:r>
          <a:r>
            <a:rPr lang="en-US" dirty="0"/>
            <a:t>was performed predicting likelihood of pneumococcal vaccination in 2015</a:t>
          </a:r>
        </a:p>
      </dgm:t>
    </dgm:pt>
    <dgm:pt modelId="{664FA997-7989-475C-9F8E-BDD41890BB81}" type="parTrans" cxnId="{C5DDAA56-5984-46B9-B088-5189E3755931}">
      <dgm:prSet/>
      <dgm:spPr/>
      <dgm:t>
        <a:bodyPr/>
        <a:lstStyle/>
        <a:p>
          <a:endParaRPr lang="en-US"/>
        </a:p>
      </dgm:t>
    </dgm:pt>
    <dgm:pt modelId="{ED76F793-B756-460F-A328-E222EFF5375B}" type="sibTrans" cxnId="{C5DDAA56-5984-46B9-B088-5189E3755931}">
      <dgm:prSet/>
      <dgm:spPr/>
      <dgm:t>
        <a:bodyPr/>
        <a:lstStyle/>
        <a:p>
          <a:endParaRPr lang="en-US"/>
        </a:p>
      </dgm:t>
    </dgm:pt>
    <dgm:pt modelId="{100B1DF7-B704-1543-8070-FB006AD9BECB}" type="pres">
      <dgm:prSet presAssocID="{8EBC58A0-4DC6-479D-8ADB-E2D865DA08AE}" presName="vert0" presStyleCnt="0">
        <dgm:presLayoutVars>
          <dgm:dir/>
          <dgm:animOne val="branch"/>
          <dgm:animLvl val="lvl"/>
        </dgm:presLayoutVars>
      </dgm:prSet>
      <dgm:spPr/>
      <dgm:t>
        <a:bodyPr/>
        <a:lstStyle/>
        <a:p>
          <a:endParaRPr lang="en-US"/>
        </a:p>
      </dgm:t>
    </dgm:pt>
    <dgm:pt modelId="{4CAADA23-1A84-8D4F-9BF2-3E906D29DEB8}" type="pres">
      <dgm:prSet presAssocID="{280158F1-0762-4E11-A634-5A0159AFED73}" presName="thickLine" presStyleLbl="alignNode1" presStyleIdx="0" presStyleCnt="4"/>
      <dgm:spPr/>
    </dgm:pt>
    <dgm:pt modelId="{A70C8717-CAE6-AF41-9055-2324D53D44CE}" type="pres">
      <dgm:prSet presAssocID="{280158F1-0762-4E11-A634-5A0159AFED73}" presName="horz1" presStyleCnt="0"/>
      <dgm:spPr/>
    </dgm:pt>
    <dgm:pt modelId="{17141414-C47F-A940-8537-3ED305AD7572}" type="pres">
      <dgm:prSet presAssocID="{280158F1-0762-4E11-A634-5A0159AFED73}" presName="tx1" presStyleLbl="revTx" presStyleIdx="0" presStyleCnt="4"/>
      <dgm:spPr/>
      <dgm:t>
        <a:bodyPr/>
        <a:lstStyle/>
        <a:p>
          <a:endParaRPr lang="en-US"/>
        </a:p>
      </dgm:t>
    </dgm:pt>
    <dgm:pt modelId="{4004639F-CF70-FE4B-8C8E-E44D7E000777}" type="pres">
      <dgm:prSet presAssocID="{280158F1-0762-4E11-A634-5A0159AFED73}" presName="vert1" presStyleCnt="0"/>
      <dgm:spPr/>
    </dgm:pt>
    <dgm:pt modelId="{5E17ED15-5242-D84A-BD13-CE2938C01B1E}" type="pres">
      <dgm:prSet presAssocID="{CCDFCBEC-411A-480B-9BC1-7D4B921B9E71}" presName="thickLine" presStyleLbl="alignNode1" presStyleIdx="1" presStyleCnt="4"/>
      <dgm:spPr/>
    </dgm:pt>
    <dgm:pt modelId="{E63ADD03-3E0D-A249-8563-F99B4492D0B9}" type="pres">
      <dgm:prSet presAssocID="{CCDFCBEC-411A-480B-9BC1-7D4B921B9E71}" presName="horz1" presStyleCnt="0"/>
      <dgm:spPr/>
    </dgm:pt>
    <dgm:pt modelId="{BE0018E7-43CF-D54D-BE8C-788ED2ADE418}" type="pres">
      <dgm:prSet presAssocID="{CCDFCBEC-411A-480B-9BC1-7D4B921B9E71}" presName="tx1" presStyleLbl="revTx" presStyleIdx="1" presStyleCnt="4"/>
      <dgm:spPr/>
      <dgm:t>
        <a:bodyPr/>
        <a:lstStyle/>
        <a:p>
          <a:endParaRPr lang="en-US"/>
        </a:p>
      </dgm:t>
    </dgm:pt>
    <dgm:pt modelId="{55919BC4-E0AF-BA4C-8FF0-B9E8F1FB0D16}" type="pres">
      <dgm:prSet presAssocID="{CCDFCBEC-411A-480B-9BC1-7D4B921B9E71}" presName="vert1" presStyleCnt="0"/>
      <dgm:spPr/>
    </dgm:pt>
    <dgm:pt modelId="{2D2D0CC4-A4A5-C444-8669-89C5A71BAFBD}" type="pres">
      <dgm:prSet presAssocID="{28937F33-D52E-4A99-BB8C-E28D9CF98A9C}" presName="thickLine" presStyleLbl="alignNode1" presStyleIdx="2" presStyleCnt="4"/>
      <dgm:spPr/>
    </dgm:pt>
    <dgm:pt modelId="{DE783F3F-E2DB-D447-B19A-EE340281B250}" type="pres">
      <dgm:prSet presAssocID="{28937F33-D52E-4A99-BB8C-E28D9CF98A9C}" presName="horz1" presStyleCnt="0"/>
      <dgm:spPr/>
    </dgm:pt>
    <dgm:pt modelId="{6A05071B-3911-B146-BC95-9F26F3C69CA6}" type="pres">
      <dgm:prSet presAssocID="{28937F33-D52E-4A99-BB8C-E28D9CF98A9C}" presName="tx1" presStyleLbl="revTx" presStyleIdx="2" presStyleCnt="4"/>
      <dgm:spPr/>
      <dgm:t>
        <a:bodyPr/>
        <a:lstStyle/>
        <a:p>
          <a:endParaRPr lang="en-US"/>
        </a:p>
      </dgm:t>
    </dgm:pt>
    <dgm:pt modelId="{3087A8EC-044F-7245-AC46-04619447215F}" type="pres">
      <dgm:prSet presAssocID="{28937F33-D52E-4A99-BB8C-E28D9CF98A9C}" presName="vert1" presStyleCnt="0"/>
      <dgm:spPr/>
    </dgm:pt>
    <dgm:pt modelId="{2848241F-964A-CA47-8FA2-154FB631BEF9}" type="pres">
      <dgm:prSet presAssocID="{93FE7376-DC67-4048-B37D-49DEC2B1FEB3}" presName="thickLine" presStyleLbl="alignNode1" presStyleIdx="3" presStyleCnt="4"/>
      <dgm:spPr/>
    </dgm:pt>
    <dgm:pt modelId="{E66DBD1A-E982-E747-A1DC-5013B2ED376A}" type="pres">
      <dgm:prSet presAssocID="{93FE7376-DC67-4048-B37D-49DEC2B1FEB3}" presName="horz1" presStyleCnt="0"/>
      <dgm:spPr/>
    </dgm:pt>
    <dgm:pt modelId="{C18B149E-3D83-2049-AAA9-BFFEEA8DEF60}" type="pres">
      <dgm:prSet presAssocID="{93FE7376-DC67-4048-B37D-49DEC2B1FEB3}" presName="tx1" presStyleLbl="revTx" presStyleIdx="3" presStyleCnt="4"/>
      <dgm:spPr/>
      <dgm:t>
        <a:bodyPr/>
        <a:lstStyle/>
        <a:p>
          <a:endParaRPr lang="en-US"/>
        </a:p>
      </dgm:t>
    </dgm:pt>
    <dgm:pt modelId="{2A6D606B-247A-AF49-9B6F-B7B4CD349A05}" type="pres">
      <dgm:prSet presAssocID="{93FE7376-DC67-4048-B37D-49DEC2B1FEB3}" presName="vert1" presStyleCnt="0"/>
      <dgm:spPr/>
    </dgm:pt>
  </dgm:ptLst>
  <dgm:cxnLst>
    <dgm:cxn modelId="{C5DDAA56-5984-46B9-B088-5189E3755931}" srcId="{8EBC58A0-4DC6-479D-8ADB-E2D865DA08AE}" destId="{93FE7376-DC67-4048-B37D-49DEC2B1FEB3}" srcOrd="3" destOrd="0" parTransId="{664FA997-7989-475C-9F8E-BDD41890BB81}" sibTransId="{ED76F793-B756-460F-A328-E222EFF5375B}"/>
    <dgm:cxn modelId="{01672873-983A-6A46-AE61-9CD660D38535}" type="presOf" srcId="{93FE7376-DC67-4048-B37D-49DEC2B1FEB3}" destId="{C18B149E-3D83-2049-AAA9-BFFEEA8DEF60}" srcOrd="0" destOrd="0" presId="urn:microsoft.com/office/officeart/2008/layout/LinedList"/>
    <dgm:cxn modelId="{AC139496-EFAB-9941-BC1E-1FEBB4561359}" type="presOf" srcId="{280158F1-0762-4E11-A634-5A0159AFED73}" destId="{17141414-C47F-A940-8537-3ED305AD7572}" srcOrd="0" destOrd="0" presId="urn:microsoft.com/office/officeart/2008/layout/LinedList"/>
    <dgm:cxn modelId="{34D788C1-F4D7-DF41-AD51-204CE4276D04}" type="presOf" srcId="{8EBC58A0-4DC6-479D-8ADB-E2D865DA08AE}" destId="{100B1DF7-B704-1543-8070-FB006AD9BECB}" srcOrd="0" destOrd="0" presId="urn:microsoft.com/office/officeart/2008/layout/LinedList"/>
    <dgm:cxn modelId="{9B43056B-7812-4CD6-B23F-C5C9F25B8183}" srcId="{8EBC58A0-4DC6-479D-8ADB-E2D865DA08AE}" destId="{CCDFCBEC-411A-480B-9BC1-7D4B921B9E71}" srcOrd="1" destOrd="0" parTransId="{4B1BE73F-986F-4B8C-8A9C-B776CDAEB047}" sibTransId="{FD168A0A-4113-43B9-86B4-6D703D8483E9}"/>
    <dgm:cxn modelId="{4A969D4D-FC09-4DE9-8697-C76EDA310711}" srcId="{8EBC58A0-4DC6-479D-8ADB-E2D865DA08AE}" destId="{28937F33-D52E-4A99-BB8C-E28D9CF98A9C}" srcOrd="2" destOrd="0" parTransId="{C095ED43-A0D5-4BA9-ADE9-63801578F9A7}" sibTransId="{2D36CB10-074D-4BAD-8B4D-62F8BD57F5C9}"/>
    <dgm:cxn modelId="{CFA7844E-24DC-5F4F-8A8B-E410BF44CB34}" type="presOf" srcId="{CCDFCBEC-411A-480B-9BC1-7D4B921B9E71}" destId="{BE0018E7-43CF-D54D-BE8C-788ED2ADE418}" srcOrd="0" destOrd="0" presId="urn:microsoft.com/office/officeart/2008/layout/LinedList"/>
    <dgm:cxn modelId="{8D8BF516-6B9D-418F-9F6D-BBEF533551FB}" srcId="{8EBC58A0-4DC6-479D-8ADB-E2D865DA08AE}" destId="{280158F1-0762-4E11-A634-5A0159AFED73}" srcOrd="0" destOrd="0" parTransId="{7A9ABB33-78AD-4FA4-8A7C-2BB7301FD69C}" sibTransId="{20EC3B8F-62FB-4680-9EA3-3E206517A19F}"/>
    <dgm:cxn modelId="{C241AC7E-5EBF-E047-848E-323CDCEC7FD9}" type="presOf" srcId="{28937F33-D52E-4A99-BB8C-E28D9CF98A9C}" destId="{6A05071B-3911-B146-BC95-9F26F3C69CA6}" srcOrd="0" destOrd="0" presId="urn:microsoft.com/office/officeart/2008/layout/LinedList"/>
    <dgm:cxn modelId="{42A8F4C3-1F5C-6D4A-AC4F-2230F0FEE60A}" type="presParOf" srcId="{100B1DF7-B704-1543-8070-FB006AD9BECB}" destId="{4CAADA23-1A84-8D4F-9BF2-3E906D29DEB8}" srcOrd="0" destOrd="0" presId="urn:microsoft.com/office/officeart/2008/layout/LinedList"/>
    <dgm:cxn modelId="{8FE80FA2-9476-4640-96DF-BDB33B6FCF40}" type="presParOf" srcId="{100B1DF7-B704-1543-8070-FB006AD9BECB}" destId="{A70C8717-CAE6-AF41-9055-2324D53D44CE}" srcOrd="1" destOrd="0" presId="urn:microsoft.com/office/officeart/2008/layout/LinedList"/>
    <dgm:cxn modelId="{0C4AB3F8-9395-AE41-9AD8-91F11E121E08}" type="presParOf" srcId="{A70C8717-CAE6-AF41-9055-2324D53D44CE}" destId="{17141414-C47F-A940-8537-3ED305AD7572}" srcOrd="0" destOrd="0" presId="urn:microsoft.com/office/officeart/2008/layout/LinedList"/>
    <dgm:cxn modelId="{0AE2E5E0-C640-064C-88E1-79CD19A0A57E}" type="presParOf" srcId="{A70C8717-CAE6-AF41-9055-2324D53D44CE}" destId="{4004639F-CF70-FE4B-8C8E-E44D7E000777}" srcOrd="1" destOrd="0" presId="urn:microsoft.com/office/officeart/2008/layout/LinedList"/>
    <dgm:cxn modelId="{893640B2-3DED-4A49-A445-CF050A307409}" type="presParOf" srcId="{100B1DF7-B704-1543-8070-FB006AD9BECB}" destId="{5E17ED15-5242-D84A-BD13-CE2938C01B1E}" srcOrd="2" destOrd="0" presId="urn:microsoft.com/office/officeart/2008/layout/LinedList"/>
    <dgm:cxn modelId="{23DC438D-4248-E24D-95C1-BE796F7DA872}" type="presParOf" srcId="{100B1DF7-B704-1543-8070-FB006AD9BECB}" destId="{E63ADD03-3E0D-A249-8563-F99B4492D0B9}" srcOrd="3" destOrd="0" presId="urn:microsoft.com/office/officeart/2008/layout/LinedList"/>
    <dgm:cxn modelId="{CEC2AAB1-2C09-2149-B03A-C7F0403D3718}" type="presParOf" srcId="{E63ADD03-3E0D-A249-8563-F99B4492D0B9}" destId="{BE0018E7-43CF-D54D-BE8C-788ED2ADE418}" srcOrd="0" destOrd="0" presId="urn:microsoft.com/office/officeart/2008/layout/LinedList"/>
    <dgm:cxn modelId="{48E47189-47FC-B74C-B236-628D46C7D453}" type="presParOf" srcId="{E63ADD03-3E0D-A249-8563-F99B4492D0B9}" destId="{55919BC4-E0AF-BA4C-8FF0-B9E8F1FB0D16}" srcOrd="1" destOrd="0" presId="urn:microsoft.com/office/officeart/2008/layout/LinedList"/>
    <dgm:cxn modelId="{9A02A7DF-1E4B-EC4B-9D96-5E71BA2A3ECF}" type="presParOf" srcId="{100B1DF7-B704-1543-8070-FB006AD9BECB}" destId="{2D2D0CC4-A4A5-C444-8669-89C5A71BAFBD}" srcOrd="4" destOrd="0" presId="urn:microsoft.com/office/officeart/2008/layout/LinedList"/>
    <dgm:cxn modelId="{2527AF11-0791-F344-8538-A2FAACB2D687}" type="presParOf" srcId="{100B1DF7-B704-1543-8070-FB006AD9BECB}" destId="{DE783F3F-E2DB-D447-B19A-EE340281B250}" srcOrd="5" destOrd="0" presId="urn:microsoft.com/office/officeart/2008/layout/LinedList"/>
    <dgm:cxn modelId="{B982B8B4-E20A-404F-A01C-D6EA00B88AB6}" type="presParOf" srcId="{DE783F3F-E2DB-D447-B19A-EE340281B250}" destId="{6A05071B-3911-B146-BC95-9F26F3C69CA6}" srcOrd="0" destOrd="0" presId="urn:microsoft.com/office/officeart/2008/layout/LinedList"/>
    <dgm:cxn modelId="{8D5F8C29-4F13-7B46-9B17-179A90DFE699}" type="presParOf" srcId="{DE783F3F-E2DB-D447-B19A-EE340281B250}" destId="{3087A8EC-044F-7245-AC46-04619447215F}" srcOrd="1" destOrd="0" presId="urn:microsoft.com/office/officeart/2008/layout/LinedList"/>
    <dgm:cxn modelId="{65FE3B7C-92AE-9543-8991-230310ABD1CF}" type="presParOf" srcId="{100B1DF7-B704-1543-8070-FB006AD9BECB}" destId="{2848241F-964A-CA47-8FA2-154FB631BEF9}" srcOrd="6" destOrd="0" presId="urn:microsoft.com/office/officeart/2008/layout/LinedList"/>
    <dgm:cxn modelId="{B399F647-9737-6C4C-AF3C-F5AD214077EB}" type="presParOf" srcId="{100B1DF7-B704-1543-8070-FB006AD9BECB}" destId="{E66DBD1A-E982-E747-A1DC-5013B2ED376A}" srcOrd="7" destOrd="0" presId="urn:microsoft.com/office/officeart/2008/layout/LinedList"/>
    <dgm:cxn modelId="{CCCFEC13-242C-A84A-B3E6-B45C64CEC2D8}" type="presParOf" srcId="{E66DBD1A-E982-E747-A1DC-5013B2ED376A}" destId="{C18B149E-3D83-2049-AAA9-BFFEEA8DEF60}" srcOrd="0" destOrd="0" presId="urn:microsoft.com/office/officeart/2008/layout/LinedList"/>
    <dgm:cxn modelId="{CB989A9E-9450-6746-843F-F298366D4EE0}" type="presParOf" srcId="{E66DBD1A-E982-E747-A1DC-5013B2ED376A}" destId="{2A6D606B-247A-AF49-9B6F-B7B4CD349A0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443F64D-CA51-415E-B63D-7D51966A1514}"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97F76C95-34A6-4B43-AC72-4F124EBE0BB0}">
      <dgm:prSet custT="1"/>
      <dgm:spPr>
        <a:solidFill>
          <a:schemeClr val="accent1"/>
        </a:solidFill>
      </dgm:spPr>
      <dgm:t>
        <a:bodyPr/>
        <a:lstStyle/>
        <a:p>
          <a:r>
            <a:rPr lang="en-US" sz="3200" dirty="0"/>
            <a:t>Variables positively associated with vaccination</a:t>
          </a:r>
        </a:p>
      </dgm:t>
    </dgm:pt>
    <dgm:pt modelId="{700C10E2-CCFF-45F5-82EA-2745CD509296}" type="parTrans" cxnId="{81B4E93A-871E-4216-8131-01729F03F23D}">
      <dgm:prSet/>
      <dgm:spPr/>
      <dgm:t>
        <a:bodyPr/>
        <a:lstStyle/>
        <a:p>
          <a:endParaRPr lang="en-US" sz="2800"/>
        </a:p>
      </dgm:t>
    </dgm:pt>
    <dgm:pt modelId="{C5EF187D-5D61-492D-AF7B-371853E26685}" type="sibTrans" cxnId="{81B4E93A-871E-4216-8131-01729F03F23D}">
      <dgm:prSet/>
      <dgm:spPr/>
      <dgm:t>
        <a:bodyPr/>
        <a:lstStyle/>
        <a:p>
          <a:endParaRPr lang="en-US" sz="2800"/>
        </a:p>
      </dgm:t>
    </dgm:pt>
    <dgm:pt modelId="{936D7777-C51D-42F6-B784-ED1CFA7519ED}">
      <dgm:prSet custT="1"/>
      <dgm:spPr>
        <a:solidFill>
          <a:schemeClr val="accent1">
            <a:lumMod val="40000"/>
            <a:lumOff val="60000"/>
            <a:alpha val="90000"/>
          </a:schemeClr>
        </a:solidFill>
      </dgm:spPr>
      <dgm:t>
        <a:bodyPr/>
        <a:lstStyle/>
        <a:p>
          <a:r>
            <a:rPr lang="en-US" sz="2400" dirty="0"/>
            <a:t>Increasing age of beneficiaries</a:t>
          </a:r>
        </a:p>
      </dgm:t>
    </dgm:pt>
    <dgm:pt modelId="{0C03F4DD-2031-4F3A-B02B-94571C0CA2E6}" type="parTrans" cxnId="{A0672AA7-3B46-495E-98A3-A0DD16B3D927}">
      <dgm:prSet/>
      <dgm:spPr/>
      <dgm:t>
        <a:bodyPr/>
        <a:lstStyle/>
        <a:p>
          <a:endParaRPr lang="en-US" sz="2800"/>
        </a:p>
      </dgm:t>
    </dgm:pt>
    <dgm:pt modelId="{4E64D8BA-91A7-4DB0-B9F6-3B5D466D4E2C}" type="sibTrans" cxnId="{A0672AA7-3B46-495E-98A3-A0DD16B3D927}">
      <dgm:prSet/>
      <dgm:spPr/>
      <dgm:t>
        <a:bodyPr/>
        <a:lstStyle/>
        <a:p>
          <a:endParaRPr lang="en-US" sz="2800"/>
        </a:p>
      </dgm:t>
    </dgm:pt>
    <dgm:pt modelId="{114CE10F-18B6-4368-98E2-BB8450EC069E}">
      <dgm:prSet custT="1"/>
      <dgm:spPr>
        <a:solidFill>
          <a:schemeClr val="accent1">
            <a:lumMod val="40000"/>
            <a:lumOff val="60000"/>
            <a:alpha val="90000"/>
          </a:schemeClr>
        </a:solidFill>
      </dgm:spPr>
      <dgm:t>
        <a:bodyPr/>
        <a:lstStyle/>
        <a:p>
          <a:r>
            <a:rPr lang="en-US" sz="2400"/>
            <a:t>Greater proportion of female beneficiaries</a:t>
          </a:r>
        </a:p>
      </dgm:t>
    </dgm:pt>
    <dgm:pt modelId="{548DCD30-1DE1-4E24-806E-9983AAFE15F4}" type="parTrans" cxnId="{B1FB6FF7-8C3A-4C31-8E01-2FA964CE750E}">
      <dgm:prSet/>
      <dgm:spPr/>
      <dgm:t>
        <a:bodyPr/>
        <a:lstStyle/>
        <a:p>
          <a:endParaRPr lang="en-US" sz="2800"/>
        </a:p>
      </dgm:t>
    </dgm:pt>
    <dgm:pt modelId="{2077CBE8-0436-46C2-815D-5C4E490A9824}" type="sibTrans" cxnId="{B1FB6FF7-8C3A-4C31-8E01-2FA964CE750E}">
      <dgm:prSet/>
      <dgm:spPr/>
      <dgm:t>
        <a:bodyPr/>
        <a:lstStyle/>
        <a:p>
          <a:endParaRPr lang="en-US" sz="2800"/>
        </a:p>
      </dgm:t>
    </dgm:pt>
    <dgm:pt modelId="{70BEA566-52D8-4C32-8377-28BF163F36E9}">
      <dgm:prSet custT="1"/>
      <dgm:spPr>
        <a:solidFill>
          <a:schemeClr val="accent1">
            <a:lumMod val="40000"/>
            <a:lumOff val="60000"/>
            <a:alpha val="90000"/>
          </a:schemeClr>
        </a:solidFill>
      </dgm:spPr>
      <dgm:t>
        <a:bodyPr/>
        <a:lstStyle/>
        <a:p>
          <a:r>
            <a:rPr lang="en-US" sz="2400" dirty="0"/>
            <a:t>Greater proportion of white non-Hispanic beneficiaries</a:t>
          </a:r>
        </a:p>
      </dgm:t>
    </dgm:pt>
    <dgm:pt modelId="{793FCEC2-63A9-4B22-8071-1427996ECFA3}" type="parTrans" cxnId="{F4AE7BDF-8BDE-4A96-A91D-DC221F82E78E}">
      <dgm:prSet/>
      <dgm:spPr/>
      <dgm:t>
        <a:bodyPr/>
        <a:lstStyle/>
        <a:p>
          <a:endParaRPr lang="en-US" sz="2800"/>
        </a:p>
      </dgm:t>
    </dgm:pt>
    <dgm:pt modelId="{53C32DB0-C24C-424C-A3A9-2403348D94F5}" type="sibTrans" cxnId="{F4AE7BDF-8BDE-4A96-A91D-DC221F82E78E}">
      <dgm:prSet/>
      <dgm:spPr/>
      <dgm:t>
        <a:bodyPr/>
        <a:lstStyle/>
        <a:p>
          <a:endParaRPr lang="en-US" sz="2800"/>
        </a:p>
      </dgm:t>
    </dgm:pt>
    <dgm:pt modelId="{6E0BC56C-2F14-4548-834E-6397FC53CFC6}">
      <dgm:prSet custT="1"/>
      <dgm:spPr>
        <a:solidFill>
          <a:schemeClr val="accent6"/>
        </a:solidFill>
      </dgm:spPr>
      <dgm:t>
        <a:bodyPr/>
        <a:lstStyle/>
        <a:p>
          <a:r>
            <a:rPr lang="en-US" sz="3200" dirty="0"/>
            <a:t>Variables negatively associated with vaccination</a:t>
          </a:r>
        </a:p>
      </dgm:t>
    </dgm:pt>
    <dgm:pt modelId="{8C4C4B99-1672-4BCC-9D1A-D19F1952FA60}" type="parTrans" cxnId="{0EA12465-8CA3-4019-9B5D-901C1135C92B}">
      <dgm:prSet/>
      <dgm:spPr/>
      <dgm:t>
        <a:bodyPr/>
        <a:lstStyle/>
        <a:p>
          <a:endParaRPr lang="en-US" sz="2800"/>
        </a:p>
      </dgm:t>
    </dgm:pt>
    <dgm:pt modelId="{21E95652-AB8F-48AA-B6D9-D381B012758B}" type="sibTrans" cxnId="{0EA12465-8CA3-4019-9B5D-901C1135C92B}">
      <dgm:prSet/>
      <dgm:spPr/>
      <dgm:t>
        <a:bodyPr/>
        <a:lstStyle/>
        <a:p>
          <a:endParaRPr lang="en-US" sz="2800"/>
        </a:p>
      </dgm:t>
    </dgm:pt>
    <dgm:pt modelId="{EB4AC4EE-A574-4B87-AD66-2BEEE59E558B}">
      <dgm:prSet custT="1"/>
      <dgm:spPr>
        <a:solidFill>
          <a:schemeClr val="accent6">
            <a:lumMod val="40000"/>
            <a:lumOff val="60000"/>
            <a:alpha val="90000"/>
          </a:schemeClr>
        </a:solidFill>
      </dgm:spPr>
      <dgm:t>
        <a:bodyPr/>
        <a:lstStyle/>
        <a:p>
          <a:r>
            <a:rPr lang="en-US" sz="2400" dirty="0"/>
            <a:t>Rurality</a:t>
          </a:r>
        </a:p>
      </dgm:t>
    </dgm:pt>
    <dgm:pt modelId="{E04636BC-457D-4890-809A-C2DB4AFD2E3D}" type="parTrans" cxnId="{2C1A74B3-33C6-471F-ABA0-5D46D0E45B10}">
      <dgm:prSet/>
      <dgm:spPr/>
      <dgm:t>
        <a:bodyPr/>
        <a:lstStyle/>
        <a:p>
          <a:endParaRPr lang="en-US" sz="2800"/>
        </a:p>
      </dgm:t>
    </dgm:pt>
    <dgm:pt modelId="{8327204A-CBF2-4751-B77B-32DB1604710C}" type="sibTrans" cxnId="{2C1A74B3-33C6-471F-ABA0-5D46D0E45B10}">
      <dgm:prSet/>
      <dgm:spPr/>
      <dgm:t>
        <a:bodyPr/>
        <a:lstStyle/>
        <a:p>
          <a:endParaRPr lang="en-US" sz="2800"/>
        </a:p>
      </dgm:t>
    </dgm:pt>
    <dgm:pt modelId="{C8145438-7CDB-4977-8569-EA588E2F6374}">
      <dgm:prSet custT="1"/>
      <dgm:spPr>
        <a:solidFill>
          <a:schemeClr val="accent6">
            <a:lumMod val="40000"/>
            <a:lumOff val="60000"/>
            <a:alpha val="90000"/>
          </a:schemeClr>
        </a:solidFill>
      </dgm:spPr>
      <dgm:t>
        <a:bodyPr/>
        <a:lstStyle/>
        <a:p>
          <a:r>
            <a:rPr lang="en-US" sz="2400" dirty="0"/>
            <a:t>Lower overall health status</a:t>
          </a:r>
        </a:p>
      </dgm:t>
    </dgm:pt>
    <dgm:pt modelId="{24E6B629-A9F9-48F0-9130-0E429258001E}" type="parTrans" cxnId="{B749B69A-F395-433E-B54E-059B47EA0DEA}">
      <dgm:prSet/>
      <dgm:spPr/>
      <dgm:t>
        <a:bodyPr/>
        <a:lstStyle/>
        <a:p>
          <a:endParaRPr lang="en-US" sz="2800"/>
        </a:p>
      </dgm:t>
    </dgm:pt>
    <dgm:pt modelId="{1108AF29-B066-489D-AC0C-2093C7B97BBE}" type="sibTrans" cxnId="{B749B69A-F395-433E-B54E-059B47EA0DEA}">
      <dgm:prSet/>
      <dgm:spPr/>
      <dgm:t>
        <a:bodyPr/>
        <a:lstStyle/>
        <a:p>
          <a:endParaRPr lang="en-US" sz="2800"/>
        </a:p>
      </dgm:t>
    </dgm:pt>
    <dgm:pt modelId="{889D4057-A26A-4866-B2B1-207D6AFF552A}">
      <dgm:prSet custT="1"/>
      <dgm:spPr>
        <a:solidFill>
          <a:schemeClr val="accent6">
            <a:lumMod val="40000"/>
            <a:lumOff val="60000"/>
            <a:alpha val="90000"/>
          </a:schemeClr>
        </a:solidFill>
      </dgm:spPr>
      <dgm:t>
        <a:bodyPr/>
        <a:lstStyle/>
        <a:p>
          <a:r>
            <a:rPr lang="en-US" sz="2400" dirty="0"/>
            <a:t>Greater use of outpatient services vs inpatient services</a:t>
          </a:r>
        </a:p>
      </dgm:t>
    </dgm:pt>
    <dgm:pt modelId="{311B9D57-0816-4356-9B20-7AEA1B2C7525}" type="parTrans" cxnId="{5AA3F099-1B90-47E2-B25F-641143BB1918}">
      <dgm:prSet/>
      <dgm:spPr/>
      <dgm:t>
        <a:bodyPr/>
        <a:lstStyle/>
        <a:p>
          <a:endParaRPr lang="en-US" sz="2800"/>
        </a:p>
      </dgm:t>
    </dgm:pt>
    <dgm:pt modelId="{374D50D0-4A43-4959-ABA4-D8DDCE92294B}" type="sibTrans" cxnId="{5AA3F099-1B90-47E2-B25F-641143BB1918}">
      <dgm:prSet/>
      <dgm:spPr/>
      <dgm:t>
        <a:bodyPr/>
        <a:lstStyle/>
        <a:p>
          <a:endParaRPr lang="en-US" sz="2800"/>
        </a:p>
      </dgm:t>
    </dgm:pt>
    <dgm:pt modelId="{8923CEC1-F53B-4F7A-BB54-BA24A9335CDA}">
      <dgm:prSet custT="1"/>
      <dgm:spPr/>
      <dgm:t>
        <a:bodyPr/>
        <a:lstStyle/>
        <a:p>
          <a:r>
            <a:rPr lang="en-US" sz="3200" dirty="0"/>
            <a:t>Significant interaction</a:t>
          </a:r>
        </a:p>
      </dgm:t>
    </dgm:pt>
    <dgm:pt modelId="{DAE10F5D-B6B8-4AF2-B4F8-564A8CCB56EE}" type="parTrans" cxnId="{99A30CC9-ABF6-4D6E-A5F2-DE617B0BB916}">
      <dgm:prSet/>
      <dgm:spPr/>
      <dgm:t>
        <a:bodyPr/>
        <a:lstStyle/>
        <a:p>
          <a:endParaRPr lang="en-US" sz="2800"/>
        </a:p>
      </dgm:t>
    </dgm:pt>
    <dgm:pt modelId="{027BE237-560F-4D6F-B1E8-EEE2F382CEE5}" type="sibTrans" cxnId="{99A30CC9-ABF6-4D6E-A5F2-DE617B0BB916}">
      <dgm:prSet/>
      <dgm:spPr/>
      <dgm:t>
        <a:bodyPr/>
        <a:lstStyle/>
        <a:p>
          <a:endParaRPr lang="en-US" sz="2800"/>
        </a:p>
      </dgm:t>
    </dgm:pt>
    <dgm:pt modelId="{1DD422A7-D9C9-B948-8FC8-E14B8A4A4B70}">
      <dgm:prSet custT="1"/>
      <dgm:spPr/>
      <dgm:t>
        <a:bodyPr/>
        <a:lstStyle/>
        <a:p>
          <a:r>
            <a:rPr lang="en-US" sz="2400" dirty="0"/>
            <a:t>Between rurality and percent of vaccines provided by pharmacists</a:t>
          </a:r>
        </a:p>
      </dgm:t>
    </dgm:pt>
    <dgm:pt modelId="{9AC5BE39-3D10-DD4D-AFDE-F4010BF25B47}" type="parTrans" cxnId="{742DF6BA-B91B-2E46-BA98-26E06F2A3BDE}">
      <dgm:prSet/>
      <dgm:spPr/>
      <dgm:t>
        <a:bodyPr/>
        <a:lstStyle/>
        <a:p>
          <a:endParaRPr lang="en-US" sz="2800"/>
        </a:p>
      </dgm:t>
    </dgm:pt>
    <dgm:pt modelId="{87E0482D-C970-624E-ADA0-7D15EF74DC3C}" type="sibTrans" cxnId="{742DF6BA-B91B-2E46-BA98-26E06F2A3BDE}">
      <dgm:prSet/>
      <dgm:spPr/>
      <dgm:t>
        <a:bodyPr/>
        <a:lstStyle/>
        <a:p>
          <a:endParaRPr lang="en-US" sz="2800"/>
        </a:p>
      </dgm:t>
    </dgm:pt>
    <dgm:pt modelId="{A696E42F-ACB8-324E-B847-91627BE39CDE}" type="pres">
      <dgm:prSet presAssocID="{5443F64D-CA51-415E-B63D-7D51966A1514}" presName="Name0" presStyleCnt="0">
        <dgm:presLayoutVars>
          <dgm:dir/>
          <dgm:animLvl val="lvl"/>
          <dgm:resizeHandles val="exact"/>
        </dgm:presLayoutVars>
      </dgm:prSet>
      <dgm:spPr/>
      <dgm:t>
        <a:bodyPr/>
        <a:lstStyle/>
        <a:p>
          <a:endParaRPr lang="en-US"/>
        </a:p>
      </dgm:t>
    </dgm:pt>
    <dgm:pt modelId="{1B5ED069-3D7B-2F42-9730-C2BB785B74D0}" type="pres">
      <dgm:prSet presAssocID="{97F76C95-34A6-4B43-AC72-4F124EBE0BB0}" presName="linNode" presStyleCnt="0"/>
      <dgm:spPr/>
    </dgm:pt>
    <dgm:pt modelId="{828F4DA1-5E46-0C4F-9360-23EDAABBC955}" type="pres">
      <dgm:prSet presAssocID="{97F76C95-34A6-4B43-AC72-4F124EBE0BB0}" presName="parentText" presStyleLbl="node1" presStyleIdx="0" presStyleCnt="3">
        <dgm:presLayoutVars>
          <dgm:chMax val="1"/>
          <dgm:bulletEnabled val="1"/>
        </dgm:presLayoutVars>
      </dgm:prSet>
      <dgm:spPr/>
      <dgm:t>
        <a:bodyPr/>
        <a:lstStyle/>
        <a:p>
          <a:endParaRPr lang="en-US"/>
        </a:p>
      </dgm:t>
    </dgm:pt>
    <dgm:pt modelId="{1E5FD603-5596-B947-9EB4-C35A2125F129}" type="pres">
      <dgm:prSet presAssocID="{97F76C95-34A6-4B43-AC72-4F124EBE0BB0}" presName="descendantText" presStyleLbl="alignAccFollowNode1" presStyleIdx="0" presStyleCnt="3" custScaleY="119773">
        <dgm:presLayoutVars>
          <dgm:bulletEnabled val="1"/>
        </dgm:presLayoutVars>
      </dgm:prSet>
      <dgm:spPr/>
      <dgm:t>
        <a:bodyPr/>
        <a:lstStyle/>
        <a:p>
          <a:endParaRPr lang="en-US"/>
        </a:p>
      </dgm:t>
    </dgm:pt>
    <dgm:pt modelId="{B3ACB020-36B2-6B48-B461-7D5FF64DA736}" type="pres">
      <dgm:prSet presAssocID="{C5EF187D-5D61-492D-AF7B-371853E26685}" presName="sp" presStyleCnt="0"/>
      <dgm:spPr/>
    </dgm:pt>
    <dgm:pt modelId="{D5636404-153B-7046-947D-CFA5EB2E7581}" type="pres">
      <dgm:prSet presAssocID="{6E0BC56C-2F14-4548-834E-6397FC53CFC6}" presName="linNode" presStyleCnt="0"/>
      <dgm:spPr/>
    </dgm:pt>
    <dgm:pt modelId="{23D534D5-59DA-5241-AF1D-2AB5247351C9}" type="pres">
      <dgm:prSet presAssocID="{6E0BC56C-2F14-4548-834E-6397FC53CFC6}" presName="parentText" presStyleLbl="node1" presStyleIdx="1" presStyleCnt="3">
        <dgm:presLayoutVars>
          <dgm:chMax val="1"/>
          <dgm:bulletEnabled val="1"/>
        </dgm:presLayoutVars>
      </dgm:prSet>
      <dgm:spPr/>
      <dgm:t>
        <a:bodyPr/>
        <a:lstStyle/>
        <a:p>
          <a:endParaRPr lang="en-US"/>
        </a:p>
      </dgm:t>
    </dgm:pt>
    <dgm:pt modelId="{79C0AD42-1EED-E34E-8803-AD9B71A43D14}" type="pres">
      <dgm:prSet presAssocID="{6E0BC56C-2F14-4548-834E-6397FC53CFC6}" presName="descendantText" presStyleLbl="alignAccFollowNode1" presStyleIdx="1" presStyleCnt="3" custScaleY="125964">
        <dgm:presLayoutVars>
          <dgm:bulletEnabled val="1"/>
        </dgm:presLayoutVars>
      </dgm:prSet>
      <dgm:spPr/>
      <dgm:t>
        <a:bodyPr/>
        <a:lstStyle/>
        <a:p>
          <a:endParaRPr lang="en-US"/>
        </a:p>
      </dgm:t>
    </dgm:pt>
    <dgm:pt modelId="{F4DEC6A4-28EE-374B-90DA-22AB1477EFE5}" type="pres">
      <dgm:prSet presAssocID="{21E95652-AB8F-48AA-B6D9-D381B012758B}" presName="sp" presStyleCnt="0"/>
      <dgm:spPr/>
    </dgm:pt>
    <dgm:pt modelId="{8498BD00-0F4B-CD4A-8FF2-2E032B0018C6}" type="pres">
      <dgm:prSet presAssocID="{8923CEC1-F53B-4F7A-BB54-BA24A9335CDA}" presName="linNode" presStyleCnt="0"/>
      <dgm:spPr/>
    </dgm:pt>
    <dgm:pt modelId="{3A1F7659-B808-C544-B6F7-9B0F93B9F633}" type="pres">
      <dgm:prSet presAssocID="{8923CEC1-F53B-4F7A-BB54-BA24A9335CDA}" presName="parentText" presStyleLbl="node1" presStyleIdx="2" presStyleCnt="3">
        <dgm:presLayoutVars>
          <dgm:chMax val="1"/>
          <dgm:bulletEnabled val="1"/>
        </dgm:presLayoutVars>
      </dgm:prSet>
      <dgm:spPr/>
      <dgm:t>
        <a:bodyPr/>
        <a:lstStyle/>
        <a:p>
          <a:endParaRPr lang="en-US"/>
        </a:p>
      </dgm:t>
    </dgm:pt>
    <dgm:pt modelId="{3AFB1DAB-BEF3-FE45-8109-8723C69D7383}" type="pres">
      <dgm:prSet presAssocID="{8923CEC1-F53B-4F7A-BB54-BA24A9335CDA}" presName="descendantText" presStyleLbl="alignAccFollowNode1" presStyleIdx="2" presStyleCnt="3" custScaleY="101026">
        <dgm:presLayoutVars>
          <dgm:bulletEnabled val="1"/>
        </dgm:presLayoutVars>
      </dgm:prSet>
      <dgm:spPr/>
      <dgm:t>
        <a:bodyPr/>
        <a:lstStyle/>
        <a:p>
          <a:endParaRPr lang="en-US"/>
        </a:p>
      </dgm:t>
    </dgm:pt>
  </dgm:ptLst>
  <dgm:cxnLst>
    <dgm:cxn modelId="{DD68C8CC-7F34-AE4C-BE95-9F8516520ED8}" type="presOf" srcId="{936D7777-C51D-42F6-B784-ED1CFA7519ED}" destId="{1E5FD603-5596-B947-9EB4-C35A2125F129}" srcOrd="0" destOrd="0" presId="urn:microsoft.com/office/officeart/2005/8/layout/vList5"/>
    <dgm:cxn modelId="{B1FB6FF7-8C3A-4C31-8E01-2FA964CE750E}" srcId="{97F76C95-34A6-4B43-AC72-4F124EBE0BB0}" destId="{114CE10F-18B6-4368-98E2-BB8450EC069E}" srcOrd="1" destOrd="0" parTransId="{548DCD30-1DE1-4E24-806E-9983AAFE15F4}" sibTransId="{2077CBE8-0436-46C2-815D-5C4E490A9824}"/>
    <dgm:cxn modelId="{2C1A74B3-33C6-471F-ABA0-5D46D0E45B10}" srcId="{6E0BC56C-2F14-4548-834E-6397FC53CFC6}" destId="{EB4AC4EE-A574-4B87-AD66-2BEEE59E558B}" srcOrd="0" destOrd="0" parTransId="{E04636BC-457D-4890-809A-C2DB4AFD2E3D}" sibTransId="{8327204A-CBF2-4751-B77B-32DB1604710C}"/>
    <dgm:cxn modelId="{26FE1A1C-6C34-F943-867E-54A67B8F6708}" type="presOf" srcId="{70BEA566-52D8-4C32-8377-28BF163F36E9}" destId="{1E5FD603-5596-B947-9EB4-C35A2125F129}" srcOrd="0" destOrd="2" presId="urn:microsoft.com/office/officeart/2005/8/layout/vList5"/>
    <dgm:cxn modelId="{0EA12465-8CA3-4019-9B5D-901C1135C92B}" srcId="{5443F64D-CA51-415E-B63D-7D51966A1514}" destId="{6E0BC56C-2F14-4548-834E-6397FC53CFC6}" srcOrd="1" destOrd="0" parTransId="{8C4C4B99-1672-4BCC-9D1A-D19F1952FA60}" sibTransId="{21E95652-AB8F-48AA-B6D9-D381B012758B}"/>
    <dgm:cxn modelId="{4A26CE29-EC4E-924D-861E-7A5175416ED2}" type="presOf" srcId="{EB4AC4EE-A574-4B87-AD66-2BEEE59E558B}" destId="{79C0AD42-1EED-E34E-8803-AD9B71A43D14}" srcOrd="0" destOrd="0" presId="urn:microsoft.com/office/officeart/2005/8/layout/vList5"/>
    <dgm:cxn modelId="{F4AE7BDF-8BDE-4A96-A91D-DC221F82E78E}" srcId="{97F76C95-34A6-4B43-AC72-4F124EBE0BB0}" destId="{70BEA566-52D8-4C32-8377-28BF163F36E9}" srcOrd="2" destOrd="0" parTransId="{793FCEC2-63A9-4B22-8071-1427996ECFA3}" sibTransId="{53C32DB0-C24C-424C-A3A9-2403348D94F5}"/>
    <dgm:cxn modelId="{5E8E84F4-89A8-404C-A850-6B2A60E55410}" type="presOf" srcId="{8923CEC1-F53B-4F7A-BB54-BA24A9335CDA}" destId="{3A1F7659-B808-C544-B6F7-9B0F93B9F633}" srcOrd="0" destOrd="0" presId="urn:microsoft.com/office/officeart/2005/8/layout/vList5"/>
    <dgm:cxn modelId="{81B4E93A-871E-4216-8131-01729F03F23D}" srcId="{5443F64D-CA51-415E-B63D-7D51966A1514}" destId="{97F76C95-34A6-4B43-AC72-4F124EBE0BB0}" srcOrd="0" destOrd="0" parTransId="{700C10E2-CCFF-45F5-82EA-2745CD509296}" sibTransId="{C5EF187D-5D61-492D-AF7B-371853E26685}"/>
    <dgm:cxn modelId="{AC9251C4-C34E-9F44-85E7-811D57899AAE}" type="presOf" srcId="{5443F64D-CA51-415E-B63D-7D51966A1514}" destId="{A696E42F-ACB8-324E-B847-91627BE39CDE}" srcOrd="0" destOrd="0" presId="urn:microsoft.com/office/officeart/2005/8/layout/vList5"/>
    <dgm:cxn modelId="{742DF6BA-B91B-2E46-BA98-26E06F2A3BDE}" srcId="{8923CEC1-F53B-4F7A-BB54-BA24A9335CDA}" destId="{1DD422A7-D9C9-B948-8FC8-E14B8A4A4B70}" srcOrd="0" destOrd="0" parTransId="{9AC5BE39-3D10-DD4D-AFDE-F4010BF25B47}" sibTransId="{87E0482D-C970-624E-ADA0-7D15EF74DC3C}"/>
    <dgm:cxn modelId="{AD5D99E0-E463-3140-80EB-DC1231723B61}" type="presOf" srcId="{889D4057-A26A-4866-B2B1-207D6AFF552A}" destId="{79C0AD42-1EED-E34E-8803-AD9B71A43D14}" srcOrd="0" destOrd="2" presId="urn:microsoft.com/office/officeart/2005/8/layout/vList5"/>
    <dgm:cxn modelId="{2C6FA80E-D99A-2A4B-9D6E-D0CD6F320132}" type="presOf" srcId="{6E0BC56C-2F14-4548-834E-6397FC53CFC6}" destId="{23D534D5-59DA-5241-AF1D-2AB5247351C9}" srcOrd="0" destOrd="0" presId="urn:microsoft.com/office/officeart/2005/8/layout/vList5"/>
    <dgm:cxn modelId="{0174221E-AAAD-2349-A9AF-0AD52CF32D86}" type="presOf" srcId="{97F76C95-34A6-4B43-AC72-4F124EBE0BB0}" destId="{828F4DA1-5E46-0C4F-9360-23EDAABBC955}" srcOrd="0" destOrd="0" presId="urn:microsoft.com/office/officeart/2005/8/layout/vList5"/>
    <dgm:cxn modelId="{A0672AA7-3B46-495E-98A3-A0DD16B3D927}" srcId="{97F76C95-34A6-4B43-AC72-4F124EBE0BB0}" destId="{936D7777-C51D-42F6-B784-ED1CFA7519ED}" srcOrd="0" destOrd="0" parTransId="{0C03F4DD-2031-4F3A-B02B-94571C0CA2E6}" sibTransId="{4E64D8BA-91A7-4DB0-B9F6-3B5D466D4E2C}"/>
    <dgm:cxn modelId="{5AA3F099-1B90-47E2-B25F-641143BB1918}" srcId="{6E0BC56C-2F14-4548-834E-6397FC53CFC6}" destId="{889D4057-A26A-4866-B2B1-207D6AFF552A}" srcOrd="2" destOrd="0" parTransId="{311B9D57-0816-4356-9B20-7AEA1B2C7525}" sibTransId="{374D50D0-4A43-4959-ABA4-D8DDCE92294B}"/>
    <dgm:cxn modelId="{99A30CC9-ABF6-4D6E-A5F2-DE617B0BB916}" srcId="{5443F64D-CA51-415E-B63D-7D51966A1514}" destId="{8923CEC1-F53B-4F7A-BB54-BA24A9335CDA}" srcOrd="2" destOrd="0" parTransId="{DAE10F5D-B6B8-4AF2-B4F8-564A8CCB56EE}" sibTransId="{027BE237-560F-4D6F-B1E8-EEE2F382CEE5}"/>
    <dgm:cxn modelId="{B749B69A-F395-433E-B54E-059B47EA0DEA}" srcId="{6E0BC56C-2F14-4548-834E-6397FC53CFC6}" destId="{C8145438-7CDB-4977-8569-EA588E2F6374}" srcOrd="1" destOrd="0" parTransId="{24E6B629-A9F9-48F0-9130-0E429258001E}" sibTransId="{1108AF29-B066-489D-AC0C-2093C7B97BBE}"/>
    <dgm:cxn modelId="{B1E126C7-7D9F-C449-9EBC-2A5273C0EBF3}" type="presOf" srcId="{C8145438-7CDB-4977-8569-EA588E2F6374}" destId="{79C0AD42-1EED-E34E-8803-AD9B71A43D14}" srcOrd="0" destOrd="1" presId="urn:microsoft.com/office/officeart/2005/8/layout/vList5"/>
    <dgm:cxn modelId="{84833C58-BFC3-3945-8514-01B6FF1E8830}" type="presOf" srcId="{1DD422A7-D9C9-B948-8FC8-E14B8A4A4B70}" destId="{3AFB1DAB-BEF3-FE45-8109-8723C69D7383}" srcOrd="0" destOrd="0" presId="urn:microsoft.com/office/officeart/2005/8/layout/vList5"/>
    <dgm:cxn modelId="{9BC4E029-909D-264F-BC0F-92356BA0E1C4}" type="presOf" srcId="{114CE10F-18B6-4368-98E2-BB8450EC069E}" destId="{1E5FD603-5596-B947-9EB4-C35A2125F129}" srcOrd="0" destOrd="1" presId="urn:microsoft.com/office/officeart/2005/8/layout/vList5"/>
    <dgm:cxn modelId="{82D99964-DBB6-D94E-A421-4814DC546ECC}" type="presParOf" srcId="{A696E42F-ACB8-324E-B847-91627BE39CDE}" destId="{1B5ED069-3D7B-2F42-9730-C2BB785B74D0}" srcOrd="0" destOrd="0" presId="urn:microsoft.com/office/officeart/2005/8/layout/vList5"/>
    <dgm:cxn modelId="{633C8C00-40CA-A64D-9AD7-4E0A1FE9AA37}" type="presParOf" srcId="{1B5ED069-3D7B-2F42-9730-C2BB785B74D0}" destId="{828F4DA1-5E46-0C4F-9360-23EDAABBC955}" srcOrd="0" destOrd="0" presId="urn:microsoft.com/office/officeart/2005/8/layout/vList5"/>
    <dgm:cxn modelId="{F866EBC5-C264-4D40-AF6A-9B5ACF5D0179}" type="presParOf" srcId="{1B5ED069-3D7B-2F42-9730-C2BB785B74D0}" destId="{1E5FD603-5596-B947-9EB4-C35A2125F129}" srcOrd="1" destOrd="0" presId="urn:microsoft.com/office/officeart/2005/8/layout/vList5"/>
    <dgm:cxn modelId="{9F402948-20C8-C149-A33F-F9566E31DDD0}" type="presParOf" srcId="{A696E42F-ACB8-324E-B847-91627BE39CDE}" destId="{B3ACB020-36B2-6B48-B461-7D5FF64DA736}" srcOrd="1" destOrd="0" presId="urn:microsoft.com/office/officeart/2005/8/layout/vList5"/>
    <dgm:cxn modelId="{CBD847D0-2718-7A45-A87E-FCDBF79F69F8}" type="presParOf" srcId="{A696E42F-ACB8-324E-B847-91627BE39CDE}" destId="{D5636404-153B-7046-947D-CFA5EB2E7581}" srcOrd="2" destOrd="0" presId="urn:microsoft.com/office/officeart/2005/8/layout/vList5"/>
    <dgm:cxn modelId="{521C484C-327C-6B4D-8BCC-1710B3FE87A9}" type="presParOf" srcId="{D5636404-153B-7046-947D-CFA5EB2E7581}" destId="{23D534D5-59DA-5241-AF1D-2AB5247351C9}" srcOrd="0" destOrd="0" presId="urn:microsoft.com/office/officeart/2005/8/layout/vList5"/>
    <dgm:cxn modelId="{7BC8D248-681E-EE47-A191-3EE2DC278FCA}" type="presParOf" srcId="{D5636404-153B-7046-947D-CFA5EB2E7581}" destId="{79C0AD42-1EED-E34E-8803-AD9B71A43D14}" srcOrd="1" destOrd="0" presId="urn:microsoft.com/office/officeart/2005/8/layout/vList5"/>
    <dgm:cxn modelId="{64F27972-4E95-9543-A1B2-788191453B6F}" type="presParOf" srcId="{A696E42F-ACB8-324E-B847-91627BE39CDE}" destId="{F4DEC6A4-28EE-374B-90DA-22AB1477EFE5}" srcOrd="3" destOrd="0" presId="urn:microsoft.com/office/officeart/2005/8/layout/vList5"/>
    <dgm:cxn modelId="{C175E987-0371-0C47-A519-D93AFE9997FE}" type="presParOf" srcId="{A696E42F-ACB8-324E-B847-91627BE39CDE}" destId="{8498BD00-0F4B-CD4A-8FF2-2E032B0018C6}" srcOrd="4" destOrd="0" presId="urn:microsoft.com/office/officeart/2005/8/layout/vList5"/>
    <dgm:cxn modelId="{BCB8E696-E0B5-FA44-84E9-0807C71D513F}" type="presParOf" srcId="{8498BD00-0F4B-CD4A-8FF2-2E032B0018C6}" destId="{3A1F7659-B808-C544-B6F7-9B0F93B9F633}" srcOrd="0" destOrd="0" presId="urn:microsoft.com/office/officeart/2005/8/layout/vList5"/>
    <dgm:cxn modelId="{02C6D8E1-F763-4040-9F6D-705476DD9CE3}" type="presParOf" srcId="{8498BD00-0F4B-CD4A-8FF2-2E032B0018C6}" destId="{3AFB1DAB-BEF3-FE45-8109-8723C69D738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A41BD94-E015-4439-B22A-8DADCACCFAE3}"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93959758-5B10-4FD9-84A3-786C5918A5EE}">
      <dgm:prSet custT="1"/>
      <dgm:spPr>
        <a:solidFill>
          <a:schemeClr val="accent1"/>
        </a:solidFill>
      </dgm:spPr>
      <dgm:t>
        <a:bodyPr/>
        <a:lstStyle/>
        <a:p>
          <a:r>
            <a:rPr lang="en-US" sz="3600" b="0" dirty="0"/>
            <a:t>Between 2014 and 2015, pneumococcal vaccine services delivered to FFS Medicare beneficiaries increased by 380%</a:t>
          </a:r>
          <a:r>
            <a:rPr lang="en-US" sz="4000" dirty="0"/>
            <a:t> </a:t>
          </a:r>
        </a:p>
      </dgm:t>
    </dgm:pt>
    <dgm:pt modelId="{DE06194A-6052-4F43-8F0E-CF8865818C97}" type="parTrans" cxnId="{73492B32-1556-4084-AF3A-71AEDE980BAB}">
      <dgm:prSet/>
      <dgm:spPr/>
      <dgm:t>
        <a:bodyPr/>
        <a:lstStyle/>
        <a:p>
          <a:endParaRPr lang="en-US"/>
        </a:p>
      </dgm:t>
    </dgm:pt>
    <dgm:pt modelId="{518BE516-976E-4829-A499-E4BBD65C69CD}" type="sibTrans" cxnId="{73492B32-1556-4084-AF3A-71AEDE980BAB}">
      <dgm:prSet/>
      <dgm:spPr/>
      <dgm:t>
        <a:bodyPr/>
        <a:lstStyle/>
        <a:p>
          <a:endParaRPr lang="en-US"/>
        </a:p>
      </dgm:t>
    </dgm:pt>
    <dgm:pt modelId="{AA4386EA-BCAC-465E-AD26-A24B007EEEA2}">
      <dgm:prSet custT="1"/>
      <dgm:spPr/>
      <dgm:t>
        <a:bodyPr/>
        <a:lstStyle/>
        <a:p>
          <a:r>
            <a:rPr lang="en-US" sz="3600" b="0" dirty="0"/>
            <a:t>Continued disparities in delivery of pneumococcal vaccine services to FFS Medicare beneficiaries in rural and urban communities are noted, with a 63% higher vaccination rate observed in urban areas</a:t>
          </a:r>
        </a:p>
      </dgm:t>
    </dgm:pt>
    <dgm:pt modelId="{A82592DA-FA5B-419A-85D4-4D29DD67111D}" type="parTrans" cxnId="{9B5B8450-2BE1-4078-9681-1D9BFFDCB7EB}">
      <dgm:prSet/>
      <dgm:spPr/>
      <dgm:t>
        <a:bodyPr/>
        <a:lstStyle/>
        <a:p>
          <a:endParaRPr lang="en-US"/>
        </a:p>
      </dgm:t>
    </dgm:pt>
    <dgm:pt modelId="{D7AC8C0E-13BD-4CCB-8D01-81AA6502BE84}" type="sibTrans" cxnId="{9B5B8450-2BE1-4078-9681-1D9BFFDCB7EB}">
      <dgm:prSet/>
      <dgm:spPr/>
      <dgm:t>
        <a:bodyPr/>
        <a:lstStyle/>
        <a:p>
          <a:endParaRPr lang="en-US"/>
        </a:p>
      </dgm:t>
    </dgm:pt>
    <dgm:pt modelId="{474A4913-6060-8842-A678-1B5F4515EACC}" type="pres">
      <dgm:prSet presAssocID="{DA41BD94-E015-4439-B22A-8DADCACCFAE3}" presName="linear" presStyleCnt="0">
        <dgm:presLayoutVars>
          <dgm:animLvl val="lvl"/>
          <dgm:resizeHandles val="exact"/>
        </dgm:presLayoutVars>
      </dgm:prSet>
      <dgm:spPr/>
      <dgm:t>
        <a:bodyPr/>
        <a:lstStyle/>
        <a:p>
          <a:endParaRPr lang="en-US"/>
        </a:p>
      </dgm:t>
    </dgm:pt>
    <dgm:pt modelId="{EBE39384-7C1F-A144-944E-7F0AB687A384}" type="pres">
      <dgm:prSet presAssocID="{93959758-5B10-4FD9-84A3-786C5918A5EE}" presName="parentText" presStyleLbl="node1" presStyleIdx="0" presStyleCnt="2">
        <dgm:presLayoutVars>
          <dgm:chMax val="0"/>
          <dgm:bulletEnabled val="1"/>
        </dgm:presLayoutVars>
      </dgm:prSet>
      <dgm:spPr/>
      <dgm:t>
        <a:bodyPr/>
        <a:lstStyle/>
        <a:p>
          <a:endParaRPr lang="en-US"/>
        </a:p>
      </dgm:t>
    </dgm:pt>
    <dgm:pt modelId="{A4E1962E-4EF3-BC4F-BC62-00954B2F9FCD}" type="pres">
      <dgm:prSet presAssocID="{518BE516-976E-4829-A499-E4BBD65C69CD}" presName="spacer" presStyleCnt="0"/>
      <dgm:spPr/>
    </dgm:pt>
    <dgm:pt modelId="{189A430A-6F41-2842-AC63-489B9DD2EC34}" type="pres">
      <dgm:prSet presAssocID="{AA4386EA-BCAC-465E-AD26-A24B007EEEA2}" presName="parentText" presStyleLbl="node1" presStyleIdx="1" presStyleCnt="2">
        <dgm:presLayoutVars>
          <dgm:chMax val="0"/>
          <dgm:bulletEnabled val="1"/>
        </dgm:presLayoutVars>
      </dgm:prSet>
      <dgm:spPr/>
      <dgm:t>
        <a:bodyPr/>
        <a:lstStyle/>
        <a:p>
          <a:endParaRPr lang="en-US"/>
        </a:p>
      </dgm:t>
    </dgm:pt>
  </dgm:ptLst>
  <dgm:cxnLst>
    <dgm:cxn modelId="{73492B32-1556-4084-AF3A-71AEDE980BAB}" srcId="{DA41BD94-E015-4439-B22A-8DADCACCFAE3}" destId="{93959758-5B10-4FD9-84A3-786C5918A5EE}" srcOrd="0" destOrd="0" parTransId="{DE06194A-6052-4F43-8F0E-CF8865818C97}" sibTransId="{518BE516-976E-4829-A499-E4BBD65C69CD}"/>
    <dgm:cxn modelId="{DE42CBAB-8821-0449-AB80-166D29FC03E1}" type="presOf" srcId="{93959758-5B10-4FD9-84A3-786C5918A5EE}" destId="{EBE39384-7C1F-A144-944E-7F0AB687A384}" srcOrd="0" destOrd="0" presId="urn:microsoft.com/office/officeart/2005/8/layout/vList2"/>
    <dgm:cxn modelId="{9B5B8450-2BE1-4078-9681-1D9BFFDCB7EB}" srcId="{DA41BD94-E015-4439-B22A-8DADCACCFAE3}" destId="{AA4386EA-BCAC-465E-AD26-A24B007EEEA2}" srcOrd="1" destOrd="0" parTransId="{A82592DA-FA5B-419A-85D4-4D29DD67111D}" sibTransId="{D7AC8C0E-13BD-4CCB-8D01-81AA6502BE84}"/>
    <dgm:cxn modelId="{8F330732-086D-AA4B-9090-0C7923ABAB3D}" type="presOf" srcId="{AA4386EA-BCAC-465E-AD26-A24B007EEEA2}" destId="{189A430A-6F41-2842-AC63-489B9DD2EC34}" srcOrd="0" destOrd="0" presId="urn:microsoft.com/office/officeart/2005/8/layout/vList2"/>
    <dgm:cxn modelId="{E31D91AE-121A-4C49-A819-0B8B9FF64752}" type="presOf" srcId="{DA41BD94-E015-4439-B22A-8DADCACCFAE3}" destId="{474A4913-6060-8842-A678-1B5F4515EACC}" srcOrd="0" destOrd="0" presId="urn:microsoft.com/office/officeart/2005/8/layout/vList2"/>
    <dgm:cxn modelId="{B1E83457-C383-CB43-A4DF-B445113B123E}" type="presParOf" srcId="{474A4913-6060-8842-A678-1B5F4515EACC}" destId="{EBE39384-7C1F-A144-944E-7F0AB687A384}" srcOrd="0" destOrd="0" presId="urn:microsoft.com/office/officeart/2005/8/layout/vList2"/>
    <dgm:cxn modelId="{E3234A30-8F2E-9848-AA26-EEF8A1AFE396}" type="presParOf" srcId="{474A4913-6060-8842-A678-1B5F4515EACC}" destId="{A4E1962E-4EF3-BC4F-BC62-00954B2F9FCD}" srcOrd="1" destOrd="0" presId="urn:microsoft.com/office/officeart/2005/8/layout/vList2"/>
    <dgm:cxn modelId="{2ED12C22-C5F9-2E41-8097-CEC086BA4358}" type="presParOf" srcId="{474A4913-6060-8842-A678-1B5F4515EACC}" destId="{189A430A-6F41-2842-AC63-489B9DD2EC3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76F005-6B34-4097-B5D1-4F12EA9E3DD4}"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E8E0BF5D-BD32-4426-B622-CEC0DA25B47C}">
      <dgm:prSet custT="1"/>
      <dgm:spPr>
        <a:solidFill>
          <a:schemeClr val="accent1"/>
        </a:solidFill>
      </dgm:spPr>
      <dgm:t>
        <a:bodyPr/>
        <a:lstStyle/>
        <a:p>
          <a:r>
            <a:rPr lang="en-US" sz="3600" b="0" dirty="0"/>
            <a:t>Primary care providers delivered the majority of pneumococcal vaccine services</a:t>
          </a:r>
        </a:p>
      </dgm:t>
    </dgm:pt>
    <dgm:pt modelId="{759A4423-B77F-406C-9CE6-3E13B609CEA3}" type="parTrans" cxnId="{F1B57156-73E6-4630-9100-A45FD10A1D49}">
      <dgm:prSet/>
      <dgm:spPr/>
      <dgm:t>
        <a:bodyPr/>
        <a:lstStyle/>
        <a:p>
          <a:endParaRPr lang="en-US"/>
        </a:p>
      </dgm:t>
    </dgm:pt>
    <dgm:pt modelId="{81EB377A-1DAB-4E68-B174-6CC7D1365FC4}" type="sibTrans" cxnId="{F1B57156-73E6-4630-9100-A45FD10A1D49}">
      <dgm:prSet/>
      <dgm:spPr/>
      <dgm:t>
        <a:bodyPr/>
        <a:lstStyle/>
        <a:p>
          <a:endParaRPr lang="en-US"/>
        </a:p>
      </dgm:t>
    </dgm:pt>
    <dgm:pt modelId="{DFE5C560-8234-4A2C-9310-751CDDBE2592}">
      <dgm:prSet custT="1"/>
      <dgm:spPr>
        <a:solidFill>
          <a:schemeClr val="accent3"/>
        </a:solidFill>
      </dgm:spPr>
      <dgm:t>
        <a:bodyPr/>
        <a:lstStyle/>
        <a:p>
          <a:r>
            <a:rPr lang="en-US" sz="3600" b="0" dirty="0"/>
            <a:t>Pharmacy providers, overall, deliver one-fourth of pneumococcal vaccine services</a:t>
          </a:r>
        </a:p>
      </dgm:t>
    </dgm:pt>
    <dgm:pt modelId="{B27F62B5-E6AE-4FA8-9C35-BD2A0C5136D5}" type="parTrans" cxnId="{651A4C97-852F-468B-B065-2E1A3B9DECEE}">
      <dgm:prSet/>
      <dgm:spPr/>
      <dgm:t>
        <a:bodyPr/>
        <a:lstStyle/>
        <a:p>
          <a:endParaRPr lang="en-US"/>
        </a:p>
      </dgm:t>
    </dgm:pt>
    <dgm:pt modelId="{A010E980-3481-477E-B23B-1F637C60FD87}" type="sibTrans" cxnId="{651A4C97-852F-468B-B065-2E1A3B9DECEE}">
      <dgm:prSet/>
      <dgm:spPr/>
      <dgm:t>
        <a:bodyPr/>
        <a:lstStyle/>
        <a:p>
          <a:endParaRPr lang="en-US"/>
        </a:p>
      </dgm:t>
    </dgm:pt>
    <dgm:pt modelId="{8C6526C5-13FE-47EC-8863-01D08C6312B3}">
      <dgm:prSet custT="1"/>
      <dgm:spPr>
        <a:solidFill>
          <a:schemeClr val="accent6"/>
        </a:solidFill>
      </dgm:spPr>
      <dgm:t>
        <a:bodyPr/>
        <a:lstStyle/>
        <a:p>
          <a:r>
            <a:rPr lang="en-US" sz="3600" b="0" dirty="0"/>
            <a:t>Pharmacy providers in rural communities play an increasing role in pneumococcal vaccine service delivery</a:t>
          </a:r>
        </a:p>
      </dgm:t>
    </dgm:pt>
    <dgm:pt modelId="{1159368A-35DB-4CB2-8789-53DAB27CD772}" type="parTrans" cxnId="{29BDCE79-B317-4BD9-B9FD-A2A458B64FF8}">
      <dgm:prSet/>
      <dgm:spPr/>
      <dgm:t>
        <a:bodyPr/>
        <a:lstStyle/>
        <a:p>
          <a:endParaRPr lang="en-US"/>
        </a:p>
      </dgm:t>
    </dgm:pt>
    <dgm:pt modelId="{FD2D8598-271B-4492-AC50-578B6D5F00ED}" type="sibTrans" cxnId="{29BDCE79-B317-4BD9-B9FD-A2A458B64FF8}">
      <dgm:prSet/>
      <dgm:spPr/>
      <dgm:t>
        <a:bodyPr/>
        <a:lstStyle/>
        <a:p>
          <a:endParaRPr lang="en-US"/>
        </a:p>
      </dgm:t>
    </dgm:pt>
    <dgm:pt modelId="{C9B07EB8-E814-864C-B126-AFBF55AE1FF1}" type="pres">
      <dgm:prSet presAssocID="{A976F005-6B34-4097-B5D1-4F12EA9E3DD4}" presName="linear" presStyleCnt="0">
        <dgm:presLayoutVars>
          <dgm:animLvl val="lvl"/>
          <dgm:resizeHandles val="exact"/>
        </dgm:presLayoutVars>
      </dgm:prSet>
      <dgm:spPr/>
      <dgm:t>
        <a:bodyPr/>
        <a:lstStyle/>
        <a:p>
          <a:endParaRPr lang="en-US"/>
        </a:p>
      </dgm:t>
    </dgm:pt>
    <dgm:pt modelId="{F9293AA9-B15A-3E40-B724-FEBF43B6D8A3}" type="pres">
      <dgm:prSet presAssocID="{E8E0BF5D-BD32-4426-B622-CEC0DA25B47C}" presName="parentText" presStyleLbl="node1" presStyleIdx="0" presStyleCnt="3">
        <dgm:presLayoutVars>
          <dgm:chMax val="0"/>
          <dgm:bulletEnabled val="1"/>
        </dgm:presLayoutVars>
      </dgm:prSet>
      <dgm:spPr/>
      <dgm:t>
        <a:bodyPr/>
        <a:lstStyle/>
        <a:p>
          <a:endParaRPr lang="en-US"/>
        </a:p>
      </dgm:t>
    </dgm:pt>
    <dgm:pt modelId="{3F6F0B72-793D-824E-929D-CF0D15458719}" type="pres">
      <dgm:prSet presAssocID="{81EB377A-1DAB-4E68-B174-6CC7D1365FC4}" presName="spacer" presStyleCnt="0"/>
      <dgm:spPr/>
    </dgm:pt>
    <dgm:pt modelId="{9236E096-5FC3-3046-AAFF-6936DDE03C98}" type="pres">
      <dgm:prSet presAssocID="{DFE5C560-8234-4A2C-9310-751CDDBE2592}" presName="parentText" presStyleLbl="node1" presStyleIdx="1" presStyleCnt="3">
        <dgm:presLayoutVars>
          <dgm:chMax val="0"/>
          <dgm:bulletEnabled val="1"/>
        </dgm:presLayoutVars>
      </dgm:prSet>
      <dgm:spPr/>
      <dgm:t>
        <a:bodyPr/>
        <a:lstStyle/>
        <a:p>
          <a:endParaRPr lang="en-US"/>
        </a:p>
      </dgm:t>
    </dgm:pt>
    <dgm:pt modelId="{E74DB7A5-2CF5-E747-AF1E-D121F44C22C5}" type="pres">
      <dgm:prSet presAssocID="{A010E980-3481-477E-B23B-1F637C60FD87}" presName="spacer" presStyleCnt="0"/>
      <dgm:spPr/>
    </dgm:pt>
    <dgm:pt modelId="{801AF82D-56A0-1D41-B393-9DB63767F2B9}" type="pres">
      <dgm:prSet presAssocID="{8C6526C5-13FE-47EC-8863-01D08C6312B3}" presName="parentText" presStyleLbl="node1" presStyleIdx="2" presStyleCnt="3">
        <dgm:presLayoutVars>
          <dgm:chMax val="0"/>
          <dgm:bulletEnabled val="1"/>
        </dgm:presLayoutVars>
      </dgm:prSet>
      <dgm:spPr/>
      <dgm:t>
        <a:bodyPr/>
        <a:lstStyle/>
        <a:p>
          <a:endParaRPr lang="en-US"/>
        </a:p>
      </dgm:t>
    </dgm:pt>
  </dgm:ptLst>
  <dgm:cxnLst>
    <dgm:cxn modelId="{90A03726-7D5E-9549-92D9-E5AB88ADBA1C}" type="presOf" srcId="{E8E0BF5D-BD32-4426-B622-CEC0DA25B47C}" destId="{F9293AA9-B15A-3E40-B724-FEBF43B6D8A3}" srcOrd="0" destOrd="0" presId="urn:microsoft.com/office/officeart/2005/8/layout/vList2"/>
    <dgm:cxn modelId="{651A4C97-852F-468B-B065-2E1A3B9DECEE}" srcId="{A976F005-6B34-4097-B5D1-4F12EA9E3DD4}" destId="{DFE5C560-8234-4A2C-9310-751CDDBE2592}" srcOrd="1" destOrd="0" parTransId="{B27F62B5-E6AE-4FA8-9C35-BD2A0C5136D5}" sibTransId="{A010E980-3481-477E-B23B-1F637C60FD87}"/>
    <dgm:cxn modelId="{A444112A-9226-0C43-80C2-F6206D591454}" type="presOf" srcId="{A976F005-6B34-4097-B5D1-4F12EA9E3DD4}" destId="{C9B07EB8-E814-864C-B126-AFBF55AE1FF1}" srcOrd="0" destOrd="0" presId="urn:microsoft.com/office/officeart/2005/8/layout/vList2"/>
    <dgm:cxn modelId="{E601A995-BB56-B74D-A8AE-5CA272EAE004}" type="presOf" srcId="{8C6526C5-13FE-47EC-8863-01D08C6312B3}" destId="{801AF82D-56A0-1D41-B393-9DB63767F2B9}" srcOrd="0" destOrd="0" presId="urn:microsoft.com/office/officeart/2005/8/layout/vList2"/>
    <dgm:cxn modelId="{F1B57156-73E6-4630-9100-A45FD10A1D49}" srcId="{A976F005-6B34-4097-B5D1-4F12EA9E3DD4}" destId="{E8E0BF5D-BD32-4426-B622-CEC0DA25B47C}" srcOrd="0" destOrd="0" parTransId="{759A4423-B77F-406C-9CE6-3E13B609CEA3}" sibTransId="{81EB377A-1DAB-4E68-B174-6CC7D1365FC4}"/>
    <dgm:cxn modelId="{29BDCE79-B317-4BD9-B9FD-A2A458B64FF8}" srcId="{A976F005-6B34-4097-B5D1-4F12EA9E3DD4}" destId="{8C6526C5-13FE-47EC-8863-01D08C6312B3}" srcOrd="2" destOrd="0" parTransId="{1159368A-35DB-4CB2-8789-53DAB27CD772}" sibTransId="{FD2D8598-271B-4492-AC50-578B6D5F00ED}"/>
    <dgm:cxn modelId="{36FB043B-C5CB-FD44-BA83-FA8EBE4A7812}" type="presOf" srcId="{DFE5C560-8234-4A2C-9310-751CDDBE2592}" destId="{9236E096-5FC3-3046-AAFF-6936DDE03C98}" srcOrd="0" destOrd="0" presId="urn:microsoft.com/office/officeart/2005/8/layout/vList2"/>
    <dgm:cxn modelId="{E4651A25-F821-1947-BD43-18699A21F2B8}" type="presParOf" srcId="{C9B07EB8-E814-864C-B126-AFBF55AE1FF1}" destId="{F9293AA9-B15A-3E40-B724-FEBF43B6D8A3}" srcOrd="0" destOrd="0" presId="urn:microsoft.com/office/officeart/2005/8/layout/vList2"/>
    <dgm:cxn modelId="{7986D4B6-A250-7241-83D5-BC5620EAF182}" type="presParOf" srcId="{C9B07EB8-E814-864C-B126-AFBF55AE1FF1}" destId="{3F6F0B72-793D-824E-929D-CF0D15458719}" srcOrd="1" destOrd="0" presId="urn:microsoft.com/office/officeart/2005/8/layout/vList2"/>
    <dgm:cxn modelId="{BFC8D4B5-90AF-EF44-9A26-DBF48D8EACF0}" type="presParOf" srcId="{C9B07EB8-E814-864C-B126-AFBF55AE1FF1}" destId="{9236E096-5FC3-3046-AAFF-6936DDE03C98}" srcOrd="2" destOrd="0" presId="urn:microsoft.com/office/officeart/2005/8/layout/vList2"/>
    <dgm:cxn modelId="{2A1BC44E-9EBB-4046-8D65-05EB8C3407D2}" type="presParOf" srcId="{C9B07EB8-E814-864C-B126-AFBF55AE1FF1}" destId="{E74DB7A5-2CF5-E747-AF1E-D121F44C22C5}" srcOrd="3" destOrd="0" presId="urn:microsoft.com/office/officeart/2005/8/layout/vList2"/>
    <dgm:cxn modelId="{6B47D456-0B2B-5D47-A532-2A5D551FAD3A}" type="presParOf" srcId="{C9B07EB8-E814-864C-B126-AFBF55AE1FF1}" destId="{801AF82D-56A0-1D41-B393-9DB63767F2B9}" srcOrd="4"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D2D0F-910D-6647-88C9-47FFF084029A}">
      <dsp:nvSpPr>
        <dsp:cNvPr id="0" name=""/>
        <dsp:cNvSpPr/>
      </dsp:nvSpPr>
      <dsp:spPr>
        <a:xfrm>
          <a:off x="0" y="2899989"/>
          <a:ext cx="10515600" cy="1902707"/>
        </a:xfrm>
        <a:prstGeom prst="rect">
          <a:avLst/>
        </a:prstGeom>
        <a:solidFill>
          <a:schemeClr val="accent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a:t>Mortality from invasive pneumococcal disease ranges from 20% at 65 years of age to 40% at 85 years of age</a:t>
          </a:r>
        </a:p>
      </dsp:txBody>
      <dsp:txXfrm>
        <a:off x="0" y="2899989"/>
        <a:ext cx="10515600" cy="1902707"/>
      </dsp:txXfrm>
    </dsp:sp>
    <dsp:sp modelId="{BF29A405-EEAB-6646-8AB2-B722DC7F17F8}">
      <dsp:nvSpPr>
        <dsp:cNvPr id="0" name=""/>
        <dsp:cNvSpPr/>
      </dsp:nvSpPr>
      <dsp:spPr>
        <a:xfrm rot="10800000">
          <a:off x="0" y="2166"/>
          <a:ext cx="10515600" cy="2926363"/>
        </a:xfrm>
        <a:prstGeom prst="upArrowCallout">
          <a:avLst/>
        </a:prstGeom>
        <a:solidFill>
          <a:schemeClr val="accent3">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a:t>Significant public health concern in US, especially among elderly</a:t>
          </a:r>
        </a:p>
      </dsp:txBody>
      <dsp:txXfrm rot="10800000">
        <a:off x="0" y="2166"/>
        <a:ext cx="10515600" cy="19014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33007-F9E4-2F4E-98B3-92B43E7E2D41}">
      <dsp:nvSpPr>
        <dsp:cNvPr id="0" name=""/>
        <dsp:cNvSpPr/>
      </dsp:nvSpPr>
      <dsp:spPr>
        <a:xfrm>
          <a:off x="0" y="2124"/>
          <a:ext cx="105156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681911D1-99C1-AC42-A9BD-E354C391CF93}">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100000"/>
            </a:lnSpc>
            <a:spcBef>
              <a:spcPct val="0"/>
            </a:spcBef>
            <a:spcAft>
              <a:spcPct val="35000"/>
            </a:spcAft>
          </a:pPr>
          <a:r>
            <a:rPr lang="en-US" sz="3400" b="0" kern="1200" dirty="0"/>
            <a:t>Disparities in pneumococcal vaccination rates between rural and urban areas are noted</a:t>
          </a:r>
        </a:p>
      </dsp:txBody>
      <dsp:txXfrm>
        <a:off x="0" y="2124"/>
        <a:ext cx="10515600" cy="1449029"/>
      </dsp:txXfrm>
    </dsp:sp>
    <dsp:sp modelId="{DAD1D297-BB0F-B442-BE51-14DED4E5C12E}">
      <dsp:nvSpPr>
        <dsp:cNvPr id="0" name=""/>
        <dsp:cNvSpPr/>
      </dsp:nvSpPr>
      <dsp:spPr>
        <a:xfrm>
          <a:off x="0" y="1451154"/>
          <a:ext cx="105156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2CC59D2B-344B-3D4C-99ED-70E9DCB15EA4}">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100000"/>
            </a:lnSpc>
            <a:spcBef>
              <a:spcPct val="0"/>
            </a:spcBef>
            <a:spcAft>
              <a:spcPct val="35000"/>
            </a:spcAft>
          </a:pPr>
          <a:r>
            <a:rPr lang="en-US" sz="3400" b="0" kern="1200"/>
            <a:t>Community pharmacies serve as  important access points for pneumococcal vaccine services in rural communities</a:t>
          </a:r>
        </a:p>
      </dsp:txBody>
      <dsp:txXfrm>
        <a:off x="0" y="1451154"/>
        <a:ext cx="10515600" cy="1449029"/>
      </dsp:txXfrm>
    </dsp:sp>
    <dsp:sp modelId="{15F6D5B8-C95E-6F4C-81C9-632CC709C0F7}">
      <dsp:nvSpPr>
        <dsp:cNvPr id="0" name=""/>
        <dsp:cNvSpPr/>
      </dsp:nvSpPr>
      <dsp:spPr>
        <a:xfrm>
          <a:off x="0" y="2900183"/>
          <a:ext cx="105156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814DBB0E-C9FB-1046-B7C4-E4709D80D9AC}">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100000"/>
            </a:lnSpc>
            <a:spcBef>
              <a:spcPct val="0"/>
            </a:spcBef>
            <a:spcAft>
              <a:spcPct val="35000"/>
            </a:spcAft>
          </a:pPr>
          <a:r>
            <a:rPr lang="en-US" sz="3400" b="0" kern="1200" dirty="0"/>
            <a:t>Continued support of rural service providers is needed to ensure older adults have access to recommended vaccines</a:t>
          </a:r>
        </a:p>
      </dsp:txBody>
      <dsp:txXfrm>
        <a:off x="0" y="2900183"/>
        <a:ext cx="10515600" cy="144902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B6F6B-4E49-F949-AB9E-B594EB6BA9FF}">
      <dsp:nvSpPr>
        <dsp:cNvPr id="0" name=""/>
        <dsp:cNvSpPr/>
      </dsp:nvSpPr>
      <dsp:spPr>
        <a:xfrm>
          <a:off x="0" y="1025"/>
          <a:ext cx="626903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6CCB4-7520-E849-BB68-861D1AF80CDC}">
      <dsp:nvSpPr>
        <dsp:cNvPr id="0" name=""/>
        <dsp:cNvSpPr/>
      </dsp:nvSpPr>
      <dsp:spPr>
        <a:xfrm>
          <a:off x="0" y="1025"/>
          <a:ext cx="6269038" cy="6994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t>Joseph </a:t>
          </a:r>
          <a:r>
            <a:rPr lang="en-US" sz="3600" kern="1200" dirty="0" err="1"/>
            <a:t>Vanghelof</a:t>
          </a:r>
          <a:r>
            <a:rPr lang="en-US" sz="3600" kern="1200" dirty="0"/>
            <a:t>, PharmD, MS</a:t>
          </a:r>
        </a:p>
      </dsp:txBody>
      <dsp:txXfrm>
        <a:off x="0" y="1025"/>
        <a:ext cx="6269038" cy="699403"/>
      </dsp:txXfrm>
    </dsp:sp>
    <dsp:sp modelId="{982433E0-96E7-4F42-B986-96242925FE68}">
      <dsp:nvSpPr>
        <dsp:cNvPr id="0" name=""/>
        <dsp:cNvSpPr/>
      </dsp:nvSpPr>
      <dsp:spPr>
        <a:xfrm>
          <a:off x="0" y="700428"/>
          <a:ext cx="6269038"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0F140-2EE7-5047-AF53-8F5FC78C726D}">
      <dsp:nvSpPr>
        <dsp:cNvPr id="0" name=""/>
        <dsp:cNvSpPr/>
      </dsp:nvSpPr>
      <dsp:spPr>
        <a:xfrm>
          <a:off x="0" y="700428"/>
          <a:ext cx="6262915" cy="1398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t>Aric </a:t>
          </a:r>
          <a:r>
            <a:rPr lang="en-US" sz="3600" kern="1200" dirty="0" err="1"/>
            <a:t>Schadler</a:t>
          </a:r>
          <a:r>
            <a:rPr lang="en-US" sz="3600" kern="1200" dirty="0"/>
            <a:t>, MS</a:t>
          </a:r>
        </a:p>
      </dsp:txBody>
      <dsp:txXfrm>
        <a:off x="0" y="700428"/>
        <a:ext cx="6262915" cy="13988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B6F6B-4E49-F949-AB9E-B594EB6BA9FF}">
      <dsp:nvSpPr>
        <dsp:cNvPr id="0" name=""/>
        <dsp:cNvSpPr/>
      </dsp:nvSpPr>
      <dsp:spPr>
        <a:xfrm>
          <a:off x="0" y="0"/>
          <a:ext cx="626903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6CCB4-7520-E849-BB68-861D1AF80CDC}">
      <dsp:nvSpPr>
        <dsp:cNvPr id="0" name=""/>
        <dsp:cNvSpPr/>
      </dsp:nvSpPr>
      <dsp:spPr>
        <a:xfrm>
          <a:off x="0" y="0"/>
          <a:ext cx="6269038" cy="278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a:t>This project was supported by the Federal Office of Rural Health Policy (FORHP), Health Resources and Services Administration (HRSA), U.S. Department of Health and Human Services (HHS) under cooperative agreement # U1CRH30041. </a:t>
          </a:r>
        </a:p>
      </dsp:txBody>
      <dsp:txXfrm>
        <a:off x="0" y="0"/>
        <a:ext cx="6269038" cy="2786062"/>
      </dsp:txXfrm>
    </dsp:sp>
    <dsp:sp modelId="{982433E0-96E7-4F42-B986-96242925FE68}">
      <dsp:nvSpPr>
        <dsp:cNvPr id="0" name=""/>
        <dsp:cNvSpPr/>
      </dsp:nvSpPr>
      <dsp:spPr>
        <a:xfrm>
          <a:off x="0" y="2786062"/>
          <a:ext cx="6269038"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0F140-2EE7-5047-AF53-8F5FC78C726D}">
      <dsp:nvSpPr>
        <dsp:cNvPr id="0" name=""/>
        <dsp:cNvSpPr/>
      </dsp:nvSpPr>
      <dsp:spPr>
        <a:xfrm>
          <a:off x="0" y="2786062"/>
          <a:ext cx="6269038" cy="278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a:t>The information, conclusions and opinions expressed in this document are those of the authors and no endorsement by FORHP, HRSA, HHS, or the University of Kentucky is intended or should be inferred.</a:t>
          </a:r>
        </a:p>
      </dsp:txBody>
      <dsp:txXfrm>
        <a:off x="0" y="2786062"/>
        <a:ext cx="6269038" cy="2786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C7355-A434-0740-8E51-3A7BE4EA695F}">
      <dsp:nvSpPr>
        <dsp:cNvPr id="0" name=""/>
        <dsp:cNvSpPr/>
      </dsp:nvSpPr>
      <dsp:spPr>
        <a:xfrm>
          <a:off x="7560" y="0"/>
          <a:ext cx="5367932" cy="3617845"/>
        </a:xfrm>
        <a:prstGeom prst="homePlate">
          <a:avLst>
            <a:gd name="adj" fmla="val 25000"/>
          </a:avLst>
        </a:prstGeom>
        <a:solidFill>
          <a:schemeClr val="accent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9369" tIns="93980" rIns="757475" bIns="93980" numCol="1" spcCol="1270" anchor="ctr" anchorCtr="0">
          <a:noAutofit/>
        </a:bodyPr>
        <a:lstStyle/>
        <a:p>
          <a:pPr lvl="0" algn="ctr" defTabSz="1644650">
            <a:lnSpc>
              <a:spcPct val="90000"/>
            </a:lnSpc>
            <a:spcBef>
              <a:spcPct val="0"/>
            </a:spcBef>
            <a:spcAft>
              <a:spcPct val="35000"/>
            </a:spcAft>
          </a:pPr>
          <a:r>
            <a:rPr lang="en-US" sz="3700" kern="1200" dirty="0"/>
            <a:t>Racial and geographic disparities noted in previous research </a:t>
          </a:r>
        </a:p>
      </dsp:txBody>
      <dsp:txXfrm>
        <a:off x="7560" y="0"/>
        <a:ext cx="4915701" cy="3617845"/>
      </dsp:txXfrm>
    </dsp:sp>
    <dsp:sp modelId="{1E546580-B2FA-EC41-82E3-F4A08F9C8C03}">
      <dsp:nvSpPr>
        <dsp:cNvPr id="0" name=""/>
        <dsp:cNvSpPr/>
      </dsp:nvSpPr>
      <dsp:spPr>
        <a:xfrm>
          <a:off x="4301906" y="0"/>
          <a:ext cx="5367932" cy="3617845"/>
        </a:xfrm>
        <a:prstGeom prst="chevron">
          <a:avLst>
            <a:gd name="adj" fmla="val 25000"/>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9369" tIns="93980" rIns="189369" bIns="93980" numCol="1" spcCol="1270" anchor="t" anchorCtr="0">
          <a:noAutofit/>
        </a:bodyPr>
        <a:lstStyle/>
        <a:p>
          <a:pPr lvl="0" algn="l" defTabSz="1644650">
            <a:lnSpc>
              <a:spcPct val="90000"/>
            </a:lnSpc>
            <a:spcBef>
              <a:spcPct val="0"/>
            </a:spcBef>
            <a:spcAft>
              <a:spcPct val="35000"/>
            </a:spcAft>
          </a:pPr>
          <a:r>
            <a:rPr lang="en-US" sz="3700" kern="1200"/>
            <a:t>Cause of disparities</a:t>
          </a:r>
        </a:p>
        <a:p>
          <a:pPr marL="285750" lvl="1" indent="-285750" algn="l" defTabSz="1289050">
            <a:lnSpc>
              <a:spcPct val="90000"/>
            </a:lnSpc>
            <a:spcBef>
              <a:spcPct val="0"/>
            </a:spcBef>
            <a:spcAft>
              <a:spcPct val="15000"/>
            </a:spcAft>
            <a:buChar char="••"/>
          </a:pPr>
          <a:r>
            <a:rPr lang="en-US" sz="2900" kern="1200"/>
            <a:t>Socioeconomic barriers?</a:t>
          </a:r>
        </a:p>
        <a:p>
          <a:pPr marL="285750" lvl="1" indent="-285750" algn="l" defTabSz="1289050">
            <a:lnSpc>
              <a:spcPct val="90000"/>
            </a:lnSpc>
            <a:spcBef>
              <a:spcPct val="0"/>
            </a:spcBef>
            <a:spcAft>
              <a:spcPct val="15000"/>
            </a:spcAft>
            <a:buChar char="••"/>
          </a:pPr>
          <a:r>
            <a:rPr lang="en-US" sz="2900" kern="1200"/>
            <a:t>Reduced access to clinic-based health care providers?</a:t>
          </a:r>
        </a:p>
      </dsp:txBody>
      <dsp:txXfrm>
        <a:off x="5206367" y="0"/>
        <a:ext cx="3559010" cy="36178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3D5D7-742D-4D25-962D-6968CEC76E33}">
      <dsp:nvSpPr>
        <dsp:cNvPr id="0" name=""/>
        <dsp:cNvSpPr/>
      </dsp:nvSpPr>
      <dsp:spPr>
        <a:xfrm>
          <a:off x="236430" y="256058"/>
          <a:ext cx="1348351" cy="1348351"/>
        </a:xfrm>
        <a:prstGeom prst="ellipse">
          <a:avLst/>
        </a:prstGeom>
        <a:solidFill>
          <a:srgbClr val="FFC000"/>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EDC0B63-9899-457B-9C12-7255480E1790}">
      <dsp:nvSpPr>
        <dsp:cNvPr id="0" name=""/>
        <dsp:cNvSpPr/>
      </dsp:nvSpPr>
      <dsp:spPr>
        <a:xfrm>
          <a:off x="519583" y="539211"/>
          <a:ext cx="782043" cy="782043"/>
        </a:xfrm>
        <a:prstGeom prst="rect">
          <a:avLst/>
        </a:prstGeom>
        <a:blipFill>
          <a:blip xmlns:r="http://schemas.openxmlformats.org/officeDocument/2006/relationships" r:embed="rId1"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739D472-EAAB-44B1-8C1C-1AF2641A1460}">
      <dsp:nvSpPr>
        <dsp:cNvPr id="0" name=""/>
        <dsp:cNvSpPr/>
      </dsp:nvSpPr>
      <dsp:spPr>
        <a:xfrm>
          <a:off x="1873713" y="256058"/>
          <a:ext cx="3178255" cy="1348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n-US" sz="2400" kern="1200"/>
            <a:t>Use of alternate sites for vaccine delivery has been recommended to improve vaccine coverage</a:t>
          </a:r>
        </a:p>
      </dsp:txBody>
      <dsp:txXfrm>
        <a:off x="1873713" y="256058"/>
        <a:ext cx="3178255" cy="1348351"/>
      </dsp:txXfrm>
    </dsp:sp>
    <dsp:sp modelId="{4B3561AC-5857-4C9D-B4F7-E4E6A50ED049}">
      <dsp:nvSpPr>
        <dsp:cNvPr id="0" name=""/>
        <dsp:cNvSpPr/>
      </dsp:nvSpPr>
      <dsp:spPr>
        <a:xfrm>
          <a:off x="5605756" y="256058"/>
          <a:ext cx="1348351" cy="1348351"/>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66666209-7191-464A-93E4-ED6006C390D6}">
      <dsp:nvSpPr>
        <dsp:cNvPr id="0" name=""/>
        <dsp:cNvSpPr/>
      </dsp:nvSpPr>
      <dsp:spPr>
        <a:xfrm>
          <a:off x="5888910" y="539211"/>
          <a:ext cx="782043" cy="782043"/>
        </a:xfrm>
        <a:prstGeom prst="rect">
          <a:avLst/>
        </a:prstGeom>
        <a:blipFill>
          <a:blip xmlns:r="http://schemas.openxmlformats.org/officeDocument/2006/relationships" r:embed="rId3"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593E54-CCEA-456A-BF09-7DD72845F9AC}">
      <dsp:nvSpPr>
        <dsp:cNvPr id="0" name=""/>
        <dsp:cNvSpPr/>
      </dsp:nvSpPr>
      <dsp:spPr>
        <a:xfrm>
          <a:off x="7243039" y="256058"/>
          <a:ext cx="3178255" cy="1348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n-US" sz="2400" kern="1200"/>
            <a:t>All 50 states and D.C. authorize pharmacists to provide pneumococcal vaccines</a:t>
          </a:r>
        </a:p>
      </dsp:txBody>
      <dsp:txXfrm>
        <a:off x="7243039" y="256058"/>
        <a:ext cx="3178255" cy="1348351"/>
      </dsp:txXfrm>
    </dsp:sp>
    <dsp:sp modelId="{DA663442-F2F7-458B-8AF6-2E1968D876AF}">
      <dsp:nvSpPr>
        <dsp:cNvPr id="0" name=""/>
        <dsp:cNvSpPr/>
      </dsp:nvSpPr>
      <dsp:spPr>
        <a:xfrm>
          <a:off x="236430" y="2261636"/>
          <a:ext cx="1348351" cy="1348351"/>
        </a:xfrm>
        <a:prstGeom prst="ellipse">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971D902-9C9F-4935-8E9C-000FD62EB92A}">
      <dsp:nvSpPr>
        <dsp:cNvPr id="0" name=""/>
        <dsp:cNvSpPr/>
      </dsp:nvSpPr>
      <dsp:spPr>
        <a:xfrm>
          <a:off x="519583" y="2544790"/>
          <a:ext cx="782043" cy="782043"/>
        </a:xfrm>
        <a:prstGeom prst="rect">
          <a:avLst/>
        </a:prstGeom>
        <a:blipFill>
          <a:blip xmlns:r="http://schemas.openxmlformats.org/officeDocument/2006/relationships" r:embed="rId5"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B74DAE5-99C6-4BC8-B3C7-21898B23B1C5}">
      <dsp:nvSpPr>
        <dsp:cNvPr id="0" name=""/>
        <dsp:cNvSpPr/>
      </dsp:nvSpPr>
      <dsp:spPr>
        <a:xfrm>
          <a:off x="1873713" y="2261636"/>
          <a:ext cx="3178255" cy="1348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n-US" sz="2400" kern="1200"/>
            <a:t>93% of Americans live within 5 miles of a community pharmacy</a:t>
          </a:r>
        </a:p>
      </dsp:txBody>
      <dsp:txXfrm>
        <a:off x="1873713" y="2261636"/>
        <a:ext cx="3178255" cy="1348351"/>
      </dsp:txXfrm>
    </dsp:sp>
    <dsp:sp modelId="{6A8BCA9C-E824-458C-9745-17BE2AFC8017}">
      <dsp:nvSpPr>
        <dsp:cNvPr id="0" name=""/>
        <dsp:cNvSpPr/>
      </dsp:nvSpPr>
      <dsp:spPr>
        <a:xfrm>
          <a:off x="5605756" y="2261636"/>
          <a:ext cx="1348351" cy="1348351"/>
        </a:xfrm>
        <a:prstGeom prst="ellipse">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2A0526A-038D-4EB1-8BAE-6E69383E1547}">
      <dsp:nvSpPr>
        <dsp:cNvPr id="0" name=""/>
        <dsp:cNvSpPr/>
      </dsp:nvSpPr>
      <dsp:spPr>
        <a:xfrm>
          <a:off x="5888910" y="2544790"/>
          <a:ext cx="782043" cy="782043"/>
        </a:xfrm>
        <a:prstGeom prst="rect">
          <a:avLst/>
        </a:prstGeom>
        <a:blipFill>
          <a:blip xmlns:r="http://schemas.openxmlformats.org/officeDocument/2006/relationships" r:embed="rId7" cstate="print">
            <a:duotone>
              <a:schemeClr val="bg1">
                <a:hueOff val="0"/>
                <a:satOff val="0"/>
                <a:lumOff val="0"/>
                <a:alphaOff val="0"/>
                <a:shade val="20000"/>
                <a:satMod val="200000"/>
              </a:schemeClr>
              <a:schemeClr val="bg1">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0E0B77A-3411-4CE7-AB7C-2E4EEC98516B}">
      <dsp:nvSpPr>
        <dsp:cNvPr id="0" name=""/>
        <dsp:cNvSpPr/>
      </dsp:nvSpPr>
      <dsp:spPr>
        <a:xfrm>
          <a:off x="7243039" y="2261636"/>
          <a:ext cx="3178255" cy="1348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n-US" sz="2400" kern="1200"/>
            <a:t>May play a significant role in vaccine access, especially in rural communities</a:t>
          </a:r>
        </a:p>
      </dsp:txBody>
      <dsp:txXfrm>
        <a:off x="7243039" y="2261636"/>
        <a:ext cx="3178255" cy="13483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643FA-D34E-B24F-AEFD-FC36B47FE5EB}">
      <dsp:nvSpPr>
        <dsp:cNvPr id="0" name=""/>
        <dsp:cNvSpPr/>
      </dsp:nvSpPr>
      <dsp:spPr>
        <a:xfrm>
          <a:off x="0" y="52585"/>
          <a:ext cx="10515600" cy="2069803"/>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To evaluate trends in pneumococcal vaccination service delivery for the years 2012 -2015</a:t>
          </a:r>
        </a:p>
      </dsp:txBody>
      <dsp:txXfrm>
        <a:off x="101039" y="153624"/>
        <a:ext cx="10313522" cy="1867725"/>
      </dsp:txXfrm>
    </dsp:sp>
    <dsp:sp modelId="{037CB38A-B9BB-494D-AFD6-EDA25D0B1898}">
      <dsp:nvSpPr>
        <dsp:cNvPr id="0" name=""/>
        <dsp:cNvSpPr/>
      </dsp:nvSpPr>
      <dsp:spPr>
        <a:xfrm>
          <a:off x="0" y="2228949"/>
          <a:ext cx="10515600" cy="2069803"/>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To determine the relative contribution of community pharmacies as an alternate site vaccine service provider  </a:t>
          </a:r>
        </a:p>
      </dsp:txBody>
      <dsp:txXfrm>
        <a:off x="101039" y="2329988"/>
        <a:ext cx="10313522" cy="18677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2A622-A2E4-9445-B21F-878BCBA2B1D3}">
      <dsp:nvSpPr>
        <dsp:cNvPr id="0" name=""/>
        <dsp:cNvSpPr/>
      </dsp:nvSpPr>
      <dsp:spPr>
        <a:xfrm>
          <a:off x="0" y="2475"/>
          <a:ext cx="10896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934B966E-0B42-E643-8CA0-AFE0E8F54640}">
      <dsp:nvSpPr>
        <dsp:cNvPr id="0" name=""/>
        <dsp:cNvSpPr/>
      </dsp:nvSpPr>
      <dsp:spPr>
        <a:xfrm>
          <a:off x="0" y="2475"/>
          <a:ext cx="10896600" cy="1242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b="1" kern="1200" dirty="0"/>
            <a:t>Data Source: </a:t>
          </a:r>
          <a:r>
            <a:rPr lang="en-US" sz="3200" kern="1200" dirty="0"/>
            <a:t>Medicare Physician and Other Supplier Public Use File, years 2012 to 2015</a:t>
          </a:r>
        </a:p>
      </dsp:txBody>
      <dsp:txXfrm>
        <a:off x="0" y="2475"/>
        <a:ext cx="10896600" cy="1242749"/>
      </dsp:txXfrm>
    </dsp:sp>
    <dsp:sp modelId="{2CB7A5B3-9E19-8448-8A30-BD67A17E4519}">
      <dsp:nvSpPr>
        <dsp:cNvPr id="0" name=""/>
        <dsp:cNvSpPr/>
      </dsp:nvSpPr>
      <dsp:spPr>
        <a:xfrm>
          <a:off x="0" y="1245225"/>
          <a:ext cx="10896600" cy="0"/>
        </a:xfrm>
        <a:prstGeom prst="line">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5A2AB65-B539-2548-8504-40537EFB640C}">
      <dsp:nvSpPr>
        <dsp:cNvPr id="0" name=""/>
        <dsp:cNvSpPr/>
      </dsp:nvSpPr>
      <dsp:spPr>
        <a:xfrm>
          <a:off x="0" y="1245225"/>
          <a:ext cx="3351416" cy="2005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b="1" kern="1200" dirty="0"/>
            <a:t>Pneumococcal vaccination services </a:t>
          </a:r>
          <a:r>
            <a:rPr lang="en-US" sz="3200" kern="1200" dirty="0"/>
            <a:t>were identified by:</a:t>
          </a:r>
        </a:p>
      </dsp:txBody>
      <dsp:txXfrm>
        <a:off x="0" y="1245225"/>
        <a:ext cx="3351416" cy="2005049"/>
      </dsp:txXfrm>
    </dsp:sp>
    <dsp:sp modelId="{DC8F1508-9C32-8847-80BC-550E9E0E2AFE}">
      <dsp:nvSpPr>
        <dsp:cNvPr id="0" name=""/>
        <dsp:cNvSpPr/>
      </dsp:nvSpPr>
      <dsp:spPr>
        <a:xfrm>
          <a:off x="3484219" y="1276554"/>
          <a:ext cx="7409451" cy="626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t>HCPCS G0009 “</a:t>
          </a:r>
          <a:r>
            <a:rPr lang="en-US" sz="2400" kern="1200" dirty="0"/>
            <a:t>any pneumococcal vaccine administered”</a:t>
          </a:r>
        </a:p>
      </dsp:txBody>
      <dsp:txXfrm>
        <a:off x="3484219" y="1276554"/>
        <a:ext cx="7409451" cy="626578"/>
      </dsp:txXfrm>
    </dsp:sp>
    <dsp:sp modelId="{6ADEC3F5-830F-E343-8FA0-E106BAFA5CE3}">
      <dsp:nvSpPr>
        <dsp:cNvPr id="0" name=""/>
        <dsp:cNvSpPr/>
      </dsp:nvSpPr>
      <dsp:spPr>
        <a:xfrm>
          <a:off x="3351416" y="1903132"/>
          <a:ext cx="70827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91FBB4DE-945E-0C41-B27C-49A1F57E4355}">
      <dsp:nvSpPr>
        <dsp:cNvPr id="0" name=""/>
        <dsp:cNvSpPr/>
      </dsp:nvSpPr>
      <dsp:spPr>
        <a:xfrm>
          <a:off x="3484219" y="1934461"/>
          <a:ext cx="7409451" cy="626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t>CPT 90670 “</a:t>
          </a:r>
          <a:r>
            <a:rPr lang="en-US" sz="2400" kern="1200" dirty="0"/>
            <a:t>PCV13 administered”</a:t>
          </a:r>
        </a:p>
      </dsp:txBody>
      <dsp:txXfrm>
        <a:off x="3484219" y="1934461"/>
        <a:ext cx="7409451" cy="626578"/>
      </dsp:txXfrm>
    </dsp:sp>
    <dsp:sp modelId="{BABC91F0-E753-8C42-A938-60A48800E568}">
      <dsp:nvSpPr>
        <dsp:cNvPr id="0" name=""/>
        <dsp:cNvSpPr/>
      </dsp:nvSpPr>
      <dsp:spPr>
        <a:xfrm>
          <a:off x="3351416" y="2561039"/>
          <a:ext cx="70827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4991CBE8-022B-FF48-B2F1-A3D1B747FE97}">
      <dsp:nvSpPr>
        <dsp:cNvPr id="0" name=""/>
        <dsp:cNvSpPr/>
      </dsp:nvSpPr>
      <dsp:spPr>
        <a:xfrm>
          <a:off x="3484219" y="2592367"/>
          <a:ext cx="7409451" cy="626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t>CPT 90732 </a:t>
          </a:r>
          <a:r>
            <a:rPr lang="en-US" sz="2400" kern="1200" dirty="0"/>
            <a:t>“PPSV23 administered”</a:t>
          </a:r>
        </a:p>
      </dsp:txBody>
      <dsp:txXfrm>
        <a:off x="3484219" y="2592367"/>
        <a:ext cx="7409451" cy="626578"/>
      </dsp:txXfrm>
    </dsp:sp>
    <dsp:sp modelId="{3E3D0001-9392-624B-9E6B-301E26C5A946}">
      <dsp:nvSpPr>
        <dsp:cNvPr id="0" name=""/>
        <dsp:cNvSpPr/>
      </dsp:nvSpPr>
      <dsp:spPr>
        <a:xfrm>
          <a:off x="3351416" y="3218946"/>
          <a:ext cx="708278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B4FEFBC4-FF67-ED4E-A43D-782C17C89FF9}">
      <dsp:nvSpPr>
        <dsp:cNvPr id="0" name=""/>
        <dsp:cNvSpPr/>
      </dsp:nvSpPr>
      <dsp:spPr>
        <a:xfrm>
          <a:off x="0" y="3250274"/>
          <a:ext cx="10896600"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96ED66F2-1418-3D49-B547-5147ED2A0781}">
      <dsp:nvSpPr>
        <dsp:cNvPr id="0" name=""/>
        <dsp:cNvSpPr/>
      </dsp:nvSpPr>
      <dsp:spPr>
        <a:xfrm>
          <a:off x="0" y="3250274"/>
          <a:ext cx="10896600" cy="2005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b="1" kern="1200" dirty="0"/>
            <a:t>Providers </a:t>
          </a:r>
          <a:r>
            <a:rPr lang="en-US" sz="3200" kern="1200" dirty="0"/>
            <a:t>were classified as: primary care provider, pharmacy provider, or other</a:t>
          </a:r>
        </a:p>
      </dsp:txBody>
      <dsp:txXfrm>
        <a:off x="0" y="3250274"/>
        <a:ext cx="10896600" cy="20050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ADA23-1A84-8D4F-9BF2-3E906D29DEB8}">
      <dsp:nvSpPr>
        <dsp:cNvPr id="0" name=""/>
        <dsp:cNvSpPr/>
      </dsp:nvSpPr>
      <dsp:spPr>
        <a:xfrm>
          <a:off x="0" y="0"/>
          <a:ext cx="10515600"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141414-C47F-A940-8537-3ED305AD7572}">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b="1" kern="1200" dirty="0"/>
            <a:t>Urban status </a:t>
          </a:r>
          <a:r>
            <a:rPr lang="en-US" sz="3000" kern="1200" dirty="0"/>
            <a:t>was identified by provider NPI registration address linked to Rural-Urban Continuum Codes</a:t>
          </a:r>
        </a:p>
      </dsp:txBody>
      <dsp:txXfrm>
        <a:off x="0" y="0"/>
        <a:ext cx="10515600" cy="1087834"/>
      </dsp:txXfrm>
    </dsp:sp>
    <dsp:sp modelId="{5E17ED15-5242-D84A-BD13-CE2938C01B1E}">
      <dsp:nvSpPr>
        <dsp:cNvPr id="0" name=""/>
        <dsp:cNvSpPr/>
      </dsp:nvSpPr>
      <dsp:spPr>
        <a:xfrm>
          <a:off x="0" y="1087834"/>
          <a:ext cx="10515600"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0018E7-43CF-D54D-BE8C-788ED2ADE418}">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b="1" kern="1200" dirty="0"/>
            <a:t>County level demographics </a:t>
          </a:r>
          <a:r>
            <a:rPr lang="en-US" sz="3000" kern="1200" dirty="0"/>
            <a:t>were incorporated from the Medicare Geographic Variation Sate/County Public Use File</a:t>
          </a:r>
        </a:p>
      </dsp:txBody>
      <dsp:txXfrm>
        <a:off x="0" y="1087834"/>
        <a:ext cx="10515600" cy="1087834"/>
      </dsp:txXfrm>
    </dsp:sp>
    <dsp:sp modelId="{2D2D0CC4-A4A5-C444-8669-89C5A71BAFBD}">
      <dsp:nvSpPr>
        <dsp:cNvPr id="0" name=""/>
        <dsp:cNvSpPr/>
      </dsp:nvSpPr>
      <dsp:spPr>
        <a:xfrm>
          <a:off x="0" y="2175669"/>
          <a:ext cx="10515600"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05071B-3911-B146-BC95-9F26F3C69CA6}">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b="1" kern="1200"/>
            <a:t>Descriptive statistics</a:t>
          </a:r>
          <a:r>
            <a:rPr lang="en-US" sz="3000" i="1" kern="1200"/>
            <a:t> </a:t>
          </a:r>
          <a:r>
            <a:rPr lang="en-US" sz="3000" kern="1200"/>
            <a:t>were performed</a:t>
          </a:r>
          <a:r>
            <a:rPr lang="en-US" sz="3000" b="1" kern="1200"/>
            <a:t> </a:t>
          </a:r>
          <a:r>
            <a:rPr lang="en-US" sz="3000" kern="1200"/>
            <a:t>for vaccine services by rural-urban designation, provider, vaccine type, and year</a:t>
          </a:r>
        </a:p>
      </dsp:txBody>
      <dsp:txXfrm>
        <a:off x="0" y="2175669"/>
        <a:ext cx="10515600" cy="1087834"/>
      </dsp:txXfrm>
    </dsp:sp>
    <dsp:sp modelId="{2848241F-964A-CA47-8FA2-154FB631BEF9}">
      <dsp:nvSpPr>
        <dsp:cNvPr id="0" name=""/>
        <dsp:cNvSpPr/>
      </dsp:nvSpPr>
      <dsp:spPr>
        <a:xfrm>
          <a:off x="0" y="3263503"/>
          <a:ext cx="10515600"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8B149E-3D83-2049-AAA9-BFFEEA8DEF60}">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b="1" kern="1200" dirty="0"/>
            <a:t>Logistic regression </a:t>
          </a:r>
          <a:r>
            <a:rPr lang="en-US" sz="3000" kern="1200" dirty="0"/>
            <a:t>was performed predicting likelihood of pneumococcal vaccination in 2015</a:t>
          </a:r>
        </a:p>
      </dsp:txBody>
      <dsp:txXfrm>
        <a:off x="0" y="3263503"/>
        <a:ext cx="10515600" cy="10878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FD603-5596-B947-9EB4-C35A2125F129}">
      <dsp:nvSpPr>
        <dsp:cNvPr id="0" name=""/>
        <dsp:cNvSpPr/>
      </dsp:nvSpPr>
      <dsp:spPr>
        <a:xfrm rot="5400000">
          <a:off x="7043597" y="-2867276"/>
          <a:ext cx="1561236" cy="7363968"/>
        </a:xfrm>
        <a:prstGeom prst="round2SameRect">
          <a:avLst/>
        </a:prstGeom>
        <a:solidFill>
          <a:schemeClr val="accent1">
            <a:lumMod val="40000"/>
            <a:lumOff val="60000"/>
            <a:alpha val="9000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Increasing age of beneficiaries</a:t>
          </a:r>
        </a:p>
        <a:p>
          <a:pPr marL="228600" lvl="1" indent="-228600" algn="l" defTabSz="1066800">
            <a:lnSpc>
              <a:spcPct val="90000"/>
            </a:lnSpc>
            <a:spcBef>
              <a:spcPct val="0"/>
            </a:spcBef>
            <a:spcAft>
              <a:spcPct val="15000"/>
            </a:spcAft>
            <a:buChar char="••"/>
          </a:pPr>
          <a:r>
            <a:rPr lang="en-US" sz="2400" kern="1200"/>
            <a:t>Greater proportion of female beneficiaries</a:t>
          </a:r>
        </a:p>
        <a:p>
          <a:pPr marL="228600" lvl="1" indent="-228600" algn="l" defTabSz="1066800">
            <a:lnSpc>
              <a:spcPct val="90000"/>
            </a:lnSpc>
            <a:spcBef>
              <a:spcPct val="0"/>
            </a:spcBef>
            <a:spcAft>
              <a:spcPct val="15000"/>
            </a:spcAft>
            <a:buChar char="••"/>
          </a:pPr>
          <a:r>
            <a:rPr lang="en-US" sz="2400" kern="1200" dirty="0"/>
            <a:t>Greater proportion of white non-Hispanic beneficiaries</a:t>
          </a:r>
        </a:p>
      </dsp:txBody>
      <dsp:txXfrm rot="-5400000">
        <a:off x="4142232" y="110302"/>
        <a:ext cx="7287755" cy="1408810"/>
      </dsp:txXfrm>
    </dsp:sp>
    <dsp:sp modelId="{828F4DA1-5E46-0C4F-9360-23EDAABBC955}">
      <dsp:nvSpPr>
        <dsp:cNvPr id="0" name=""/>
        <dsp:cNvSpPr/>
      </dsp:nvSpPr>
      <dsp:spPr>
        <a:xfrm>
          <a:off x="0" y="21"/>
          <a:ext cx="4142232" cy="1629370"/>
        </a:xfrm>
        <a:prstGeom prst="roundRect">
          <a:avLst/>
        </a:prstGeom>
        <a:solidFill>
          <a:schemeClr val="accent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a:t>Variables positively associated with vaccination</a:t>
          </a:r>
        </a:p>
      </dsp:txBody>
      <dsp:txXfrm>
        <a:off x="79539" y="79560"/>
        <a:ext cx="3983154" cy="1470292"/>
      </dsp:txXfrm>
    </dsp:sp>
    <dsp:sp modelId="{79C0AD42-1EED-E34E-8803-AD9B71A43D14}">
      <dsp:nvSpPr>
        <dsp:cNvPr id="0" name=""/>
        <dsp:cNvSpPr/>
      </dsp:nvSpPr>
      <dsp:spPr>
        <a:xfrm rot="5400000">
          <a:off x="6995606" y="-1146558"/>
          <a:ext cx="1641936" cy="7356776"/>
        </a:xfrm>
        <a:prstGeom prst="round2SameRect">
          <a:avLst/>
        </a:prstGeom>
        <a:solidFill>
          <a:schemeClr val="accent6">
            <a:lumMod val="40000"/>
            <a:lumOff val="60000"/>
            <a:alpha val="9000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Rurality</a:t>
          </a:r>
        </a:p>
        <a:p>
          <a:pPr marL="228600" lvl="1" indent="-228600" algn="l" defTabSz="1066800">
            <a:lnSpc>
              <a:spcPct val="90000"/>
            </a:lnSpc>
            <a:spcBef>
              <a:spcPct val="0"/>
            </a:spcBef>
            <a:spcAft>
              <a:spcPct val="15000"/>
            </a:spcAft>
            <a:buChar char="••"/>
          </a:pPr>
          <a:r>
            <a:rPr lang="en-US" sz="2400" kern="1200" dirty="0"/>
            <a:t>Lower overall health status</a:t>
          </a:r>
        </a:p>
        <a:p>
          <a:pPr marL="228600" lvl="1" indent="-228600" algn="l" defTabSz="1066800">
            <a:lnSpc>
              <a:spcPct val="90000"/>
            </a:lnSpc>
            <a:spcBef>
              <a:spcPct val="0"/>
            </a:spcBef>
            <a:spcAft>
              <a:spcPct val="15000"/>
            </a:spcAft>
            <a:buChar char="••"/>
          </a:pPr>
          <a:r>
            <a:rPr lang="en-US" sz="2400" kern="1200" dirty="0"/>
            <a:t>Greater use of outpatient services vs inpatient services</a:t>
          </a:r>
        </a:p>
      </dsp:txBody>
      <dsp:txXfrm rot="-5400000">
        <a:off x="4138187" y="1791014"/>
        <a:ext cx="7276623" cy="1481630"/>
      </dsp:txXfrm>
    </dsp:sp>
    <dsp:sp modelId="{23D534D5-59DA-5241-AF1D-2AB5247351C9}">
      <dsp:nvSpPr>
        <dsp:cNvPr id="0" name=""/>
        <dsp:cNvSpPr/>
      </dsp:nvSpPr>
      <dsp:spPr>
        <a:xfrm>
          <a:off x="0" y="1717144"/>
          <a:ext cx="4138186" cy="1629370"/>
        </a:xfrm>
        <a:prstGeom prst="roundRect">
          <a:avLst/>
        </a:prstGeom>
        <a:solidFill>
          <a:schemeClr val="accent6"/>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a:t>Variables negatively associated with vaccination</a:t>
          </a:r>
        </a:p>
      </dsp:txBody>
      <dsp:txXfrm>
        <a:off x="79539" y="1796683"/>
        <a:ext cx="3979108" cy="1470292"/>
      </dsp:txXfrm>
    </dsp:sp>
    <dsp:sp modelId="{3AFB1DAB-BEF3-FE45-8109-8723C69D7383}">
      <dsp:nvSpPr>
        <dsp:cNvPr id="0" name=""/>
        <dsp:cNvSpPr/>
      </dsp:nvSpPr>
      <dsp:spPr>
        <a:xfrm rot="5400000">
          <a:off x="7165780" y="566967"/>
          <a:ext cx="1316870" cy="7363968"/>
        </a:xfrm>
        <a:prstGeom prst="round2Same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Between rurality and percent of vaccines provided by pharmacists</a:t>
          </a:r>
        </a:p>
      </dsp:txBody>
      <dsp:txXfrm rot="-5400000">
        <a:off x="4142231" y="3654800"/>
        <a:ext cx="7299684" cy="1188302"/>
      </dsp:txXfrm>
    </dsp:sp>
    <dsp:sp modelId="{3A1F7659-B808-C544-B6F7-9B0F93B9F633}">
      <dsp:nvSpPr>
        <dsp:cNvPr id="0" name=""/>
        <dsp:cNvSpPr/>
      </dsp:nvSpPr>
      <dsp:spPr>
        <a:xfrm>
          <a:off x="0" y="3434266"/>
          <a:ext cx="4142232" cy="1629370"/>
        </a:xfrm>
        <a:prstGeom prst="roundRect">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a:t>Significant interaction</a:t>
          </a:r>
        </a:p>
      </dsp:txBody>
      <dsp:txXfrm>
        <a:off x="79539" y="3513805"/>
        <a:ext cx="3983154" cy="14702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39384-7C1F-A144-944E-7F0AB687A384}">
      <dsp:nvSpPr>
        <dsp:cNvPr id="0" name=""/>
        <dsp:cNvSpPr/>
      </dsp:nvSpPr>
      <dsp:spPr>
        <a:xfrm>
          <a:off x="0" y="302"/>
          <a:ext cx="10515600" cy="2169298"/>
        </a:xfrm>
        <a:prstGeom prst="roundRect">
          <a:avLst/>
        </a:prstGeom>
        <a:solidFill>
          <a:schemeClr val="accent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0" kern="1200" dirty="0"/>
            <a:t>Between 2014 and 2015, pneumococcal vaccine services delivered to FFS Medicare beneficiaries increased by 380%</a:t>
          </a:r>
          <a:r>
            <a:rPr lang="en-US" sz="4000" kern="1200" dirty="0"/>
            <a:t> </a:t>
          </a:r>
        </a:p>
      </dsp:txBody>
      <dsp:txXfrm>
        <a:off x="105896" y="106198"/>
        <a:ext cx="10303808" cy="1957506"/>
      </dsp:txXfrm>
    </dsp:sp>
    <dsp:sp modelId="{189A430A-6F41-2842-AC63-489B9DD2EC34}">
      <dsp:nvSpPr>
        <dsp:cNvPr id="0" name=""/>
        <dsp:cNvSpPr/>
      </dsp:nvSpPr>
      <dsp:spPr>
        <a:xfrm>
          <a:off x="0" y="2181736"/>
          <a:ext cx="10515600" cy="2169298"/>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0" kern="1200" dirty="0"/>
            <a:t>Continued disparities in delivery of pneumococcal vaccine services to FFS Medicare beneficiaries in rural and urban communities are noted, with a 63% higher vaccination rate observed in urban areas</a:t>
          </a:r>
        </a:p>
      </dsp:txBody>
      <dsp:txXfrm>
        <a:off x="105896" y="2287632"/>
        <a:ext cx="10303808" cy="19575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93AA9-B15A-3E40-B724-FEBF43B6D8A3}">
      <dsp:nvSpPr>
        <dsp:cNvPr id="0" name=""/>
        <dsp:cNvSpPr/>
      </dsp:nvSpPr>
      <dsp:spPr>
        <a:xfrm>
          <a:off x="0" y="157019"/>
          <a:ext cx="10515600" cy="1472006"/>
        </a:xfrm>
        <a:prstGeom prst="roundRect">
          <a:avLst/>
        </a:prstGeom>
        <a:solidFill>
          <a:schemeClr val="accent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0" kern="1200" dirty="0"/>
            <a:t>Primary care providers delivered the majority of pneumococcal vaccine services</a:t>
          </a:r>
        </a:p>
      </dsp:txBody>
      <dsp:txXfrm>
        <a:off x="71857" y="228876"/>
        <a:ext cx="10371886" cy="1328292"/>
      </dsp:txXfrm>
    </dsp:sp>
    <dsp:sp modelId="{9236E096-5FC3-3046-AAFF-6936DDE03C98}">
      <dsp:nvSpPr>
        <dsp:cNvPr id="0" name=""/>
        <dsp:cNvSpPr/>
      </dsp:nvSpPr>
      <dsp:spPr>
        <a:xfrm>
          <a:off x="0" y="1643425"/>
          <a:ext cx="10515600" cy="1472006"/>
        </a:xfrm>
        <a:prstGeom prst="roundRect">
          <a:avLst/>
        </a:prstGeom>
        <a:solidFill>
          <a:schemeClr val="accent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0" kern="1200" dirty="0"/>
            <a:t>Pharmacy providers, overall, deliver one-fourth of pneumococcal vaccine services</a:t>
          </a:r>
        </a:p>
      </dsp:txBody>
      <dsp:txXfrm>
        <a:off x="71857" y="1715282"/>
        <a:ext cx="10371886" cy="1328292"/>
      </dsp:txXfrm>
    </dsp:sp>
    <dsp:sp modelId="{801AF82D-56A0-1D41-B393-9DB63767F2B9}">
      <dsp:nvSpPr>
        <dsp:cNvPr id="0" name=""/>
        <dsp:cNvSpPr/>
      </dsp:nvSpPr>
      <dsp:spPr>
        <a:xfrm>
          <a:off x="0" y="3129831"/>
          <a:ext cx="10515600" cy="1472006"/>
        </a:xfrm>
        <a:prstGeom prst="roundRect">
          <a:avLst/>
        </a:prstGeom>
        <a:solidFill>
          <a:schemeClr val="accent6"/>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0" kern="1200" dirty="0"/>
            <a:t>Pharmacy providers in rural communities play an increasing role in pneumococcal vaccine service delivery</a:t>
          </a:r>
        </a:p>
      </dsp:txBody>
      <dsp:txXfrm>
        <a:off x="71857" y="3201688"/>
        <a:ext cx="10371886" cy="13282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E7EC25E-B01B-44C0-B54E-BCC647E3C919}" type="datetimeFigureOut">
              <a:rPr lang="en-US" smtClean="0"/>
              <a:t>5/6/2019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822533F-24A6-45E1-B5D6-788549326DEF}" type="slidenum">
              <a:rPr lang="en-US" smtClean="0"/>
              <a:t>‹#›</a:t>
            </a:fld>
            <a:endParaRPr lang="en-US"/>
          </a:p>
        </p:txBody>
      </p:sp>
    </p:spTree>
    <p:extLst>
      <p:ext uri="{BB962C8B-B14F-4D97-AF65-F5344CB8AC3E}">
        <p14:creationId xmlns:p14="http://schemas.microsoft.com/office/powerpoint/2010/main" val="206991868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E7BB1E7-5708-48A7-902B-A79980BB0DE9}" type="datetimeFigureOut">
              <a:rPr lang="en-US" smtClean="0"/>
              <a:t>5/6/2019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B416C2-1FF9-4E97-96EF-68F9F411863E}" type="slidenum">
              <a:rPr lang="en-US" smtClean="0"/>
              <a:t>‹#›</a:t>
            </a:fld>
            <a:endParaRPr lang="en-US"/>
          </a:p>
        </p:txBody>
      </p:sp>
    </p:spTree>
    <p:extLst>
      <p:ext uri="{BB962C8B-B14F-4D97-AF65-F5344CB8AC3E}">
        <p14:creationId xmlns:p14="http://schemas.microsoft.com/office/powerpoint/2010/main" val="2684474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a:t>
            </a:fld>
            <a:endParaRPr lang="en-US"/>
          </a:p>
        </p:txBody>
      </p:sp>
    </p:spTree>
    <p:extLst>
      <p:ext uri="{BB962C8B-B14F-4D97-AF65-F5344CB8AC3E}">
        <p14:creationId xmlns:p14="http://schemas.microsoft.com/office/powerpoint/2010/main" val="1037775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Rates of vaccine service delivery varies significantly across the country.  Form a low of 7.7% in Maine to a high of 25.7% in CO.</a:t>
            </a:r>
          </a:p>
          <a:p>
            <a:r>
              <a:rPr lang="en-US" dirty="0"/>
              <a:t>Significant rural urban disparities noted. - 10.7% rate in rural vs 17.4% in urban communities.</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11</a:t>
            </a:fld>
            <a:endParaRPr lang="en-US"/>
          </a:p>
        </p:txBody>
      </p:sp>
    </p:spTree>
    <p:extLst>
      <p:ext uri="{BB962C8B-B14F-4D97-AF65-F5344CB8AC3E}">
        <p14:creationId xmlns:p14="http://schemas.microsoft.com/office/powerpoint/2010/main" val="861614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In 2015, primary care providers delivered the majority (72.2%) of pneumococcal vaccination services to FFS Medicare beneficiaries while pharmacy providers accounted for one-fourth. In rural communities, pharmacy providers delivered one-third of pneumococcal vaccine services, suggesting the important role of rural pharmacies in vaccine access. </a:t>
            </a:r>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12</a:t>
            </a:fld>
            <a:endParaRPr lang="en-US"/>
          </a:p>
        </p:txBody>
      </p:sp>
    </p:spTree>
    <p:extLst>
      <p:ext uri="{BB962C8B-B14F-4D97-AF65-F5344CB8AC3E}">
        <p14:creationId xmlns:p14="http://schemas.microsoft.com/office/powerpoint/2010/main" val="801921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When look at the trends over time separated by rural/urban can see the increasingly important role that pharmacy </a:t>
            </a:r>
            <a:r>
              <a:rPr lang="en-US" dirty="0" err="1"/>
              <a:t>provdiers</a:t>
            </a:r>
            <a:r>
              <a:rPr lang="en-US" dirty="0"/>
              <a:t> are playing in vaccine delivery</a:t>
            </a:r>
          </a:p>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13</a:t>
            </a:fld>
            <a:endParaRPr lang="en-US"/>
          </a:p>
        </p:txBody>
      </p:sp>
    </p:spTree>
    <p:extLst>
      <p:ext uri="{BB962C8B-B14F-4D97-AF65-F5344CB8AC3E}">
        <p14:creationId xmlns:p14="http://schemas.microsoft.com/office/powerpoint/2010/main" val="3991678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interaction between rurality and percent of vaccines provided by pharmacists was significant and when interpreted with the finding from Figure 1 that pharmacists provide a greater proportion of vaccines in rural versus urban areas, suggests that community pharmacies play an important role in access to pneumococcal vaccinations in rural areas</a:t>
            </a:r>
            <a:r>
              <a:rPr lang="en-US" dirty="0">
                <a:effectLst/>
              </a:rPr>
              <a:t> </a:t>
            </a:r>
            <a:r>
              <a:rPr lang="en-US" sz="1200" kern="1200" dirty="0">
                <a:solidFill>
                  <a:schemeClr val="tx1"/>
                </a:solidFill>
                <a:effectLst/>
                <a:latin typeface="+mn-lt"/>
                <a:ea typeface="+mn-ea"/>
                <a:cs typeface="+mn-cs"/>
              </a:rPr>
              <a:t> </a:t>
            </a:r>
          </a:p>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14</a:t>
            </a:fld>
            <a:endParaRPr lang="en-US"/>
          </a:p>
        </p:txBody>
      </p:sp>
    </p:spTree>
    <p:extLst>
      <p:ext uri="{BB962C8B-B14F-4D97-AF65-F5344CB8AC3E}">
        <p14:creationId xmlns:p14="http://schemas.microsoft.com/office/powerpoint/2010/main" val="3039737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15</a:t>
            </a:fld>
            <a:endParaRPr lang="en-US"/>
          </a:p>
        </p:txBody>
      </p:sp>
    </p:spTree>
    <p:extLst>
      <p:ext uri="{BB962C8B-B14F-4D97-AF65-F5344CB8AC3E}">
        <p14:creationId xmlns:p14="http://schemas.microsoft.com/office/powerpoint/2010/main" val="1747924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17</a:t>
            </a:fld>
            <a:endParaRPr lang="en-US"/>
          </a:p>
        </p:txBody>
      </p:sp>
    </p:spTree>
    <p:extLst>
      <p:ext uri="{BB962C8B-B14F-4D97-AF65-F5344CB8AC3E}">
        <p14:creationId xmlns:p14="http://schemas.microsoft.com/office/powerpoint/2010/main" val="1776642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18</a:t>
            </a:fld>
            <a:endParaRPr lang="en-US"/>
          </a:p>
        </p:txBody>
      </p:sp>
    </p:spTree>
    <p:extLst>
      <p:ext uri="{BB962C8B-B14F-4D97-AF65-F5344CB8AC3E}">
        <p14:creationId xmlns:p14="http://schemas.microsoft.com/office/powerpoint/2010/main" val="494786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19</a:t>
            </a:fld>
            <a:endParaRPr lang="en-US"/>
          </a:p>
        </p:txBody>
      </p:sp>
    </p:spTree>
    <p:extLst>
      <p:ext uri="{BB962C8B-B14F-4D97-AF65-F5344CB8AC3E}">
        <p14:creationId xmlns:p14="http://schemas.microsoft.com/office/powerpoint/2010/main" val="3956872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20</a:t>
            </a:fld>
            <a:endParaRPr lang="en-US"/>
          </a:p>
        </p:txBody>
      </p:sp>
    </p:spTree>
    <p:extLst>
      <p:ext uri="{BB962C8B-B14F-4D97-AF65-F5344CB8AC3E}">
        <p14:creationId xmlns:p14="http://schemas.microsoft.com/office/powerpoint/2010/main" val="3708782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2</a:t>
            </a:fld>
            <a:endParaRPr lang="en-US"/>
          </a:p>
        </p:txBody>
      </p:sp>
    </p:spTree>
    <p:extLst>
      <p:ext uri="{BB962C8B-B14F-4D97-AF65-F5344CB8AC3E}">
        <p14:creationId xmlns:p14="http://schemas.microsoft.com/office/powerpoint/2010/main" val="3428026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3</a:t>
            </a:fld>
            <a:endParaRPr lang="en-US"/>
          </a:p>
        </p:txBody>
      </p:sp>
    </p:spTree>
    <p:extLst>
      <p:ext uri="{BB962C8B-B14F-4D97-AF65-F5344CB8AC3E}">
        <p14:creationId xmlns:p14="http://schemas.microsoft.com/office/powerpoint/2010/main" val="895579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4</a:t>
            </a:fld>
            <a:endParaRPr lang="en-US"/>
          </a:p>
        </p:txBody>
      </p:sp>
    </p:spTree>
    <p:extLst>
      <p:ext uri="{BB962C8B-B14F-4D97-AF65-F5344CB8AC3E}">
        <p14:creationId xmlns:p14="http://schemas.microsoft.com/office/powerpoint/2010/main" val="227203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5</a:t>
            </a:fld>
            <a:endParaRPr lang="en-US"/>
          </a:p>
        </p:txBody>
      </p:sp>
    </p:spTree>
    <p:extLst>
      <p:ext uri="{BB962C8B-B14F-4D97-AF65-F5344CB8AC3E}">
        <p14:creationId xmlns:p14="http://schemas.microsoft.com/office/powerpoint/2010/main" val="1835032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6</a:t>
            </a:fld>
            <a:endParaRPr lang="en-US"/>
          </a:p>
        </p:txBody>
      </p:sp>
    </p:spTree>
    <p:extLst>
      <p:ext uri="{BB962C8B-B14F-4D97-AF65-F5344CB8AC3E}">
        <p14:creationId xmlns:p14="http://schemas.microsoft.com/office/powerpoint/2010/main" val="638236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1-3 designated as urban, and 4-9 as rural</a:t>
            </a:r>
            <a:r>
              <a:rPr lang="en-US" dirty="0">
                <a:effectLst/>
              </a:rPr>
              <a:t> ;</a:t>
            </a:r>
            <a:r>
              <a:rPr lang="en-US" sz="1200" kern="1200" dirty="0">
                <a:solidFill>
                  <a:schemeClr val="tx1"/>
                </a:solidFill>
                <a:effectLst/>
                <a:latin typeface="+mn-lt"/>
                <a:ea typeface="+mn-ea"/>
                <a:cs typeface="+mn-cs"/>
              </a:rPr>
              <a:t> variables from the </a:t>
            </a:r>
            <a:r>
              <a:rPr lang="en-US" sz="1200" kern="1200" dirty="0" err="1">
                <a:solidFill>
                  <a:schemeClr val="tx1"/>
                </a:solidFill>
                <a:effectLst/>
                <a:latin typeface="+mn-lt"/>
                <a:ea typeface="+mn-ea"/>
                <a:cs typeface="+mn-cs"/>
              </a:rPr>
              <a:t>medicare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goegarphic</a:t>
            </a:r>
            <a:r>
              <a:rPr lang="en-US" sz="1200" kern="1200" dirty="0">
                <a:solidFill>
                  <a:schemeClr val="tx1"/>
                </a:solidFill>
                <a:effectLst/>
                <a:latin typeface="+mn-lt"/>
                <a:ea typeface="+mn-ea"/>
                <a:cs typeface="+mn-cs"/>
              </a:rPr>
              <a:t> variation county public use file included average age; average Hierarchical Condition Category (HCC)  score</a:t>
            </a:r>
            <a:r>
              <a:rPr lang="en-US" sz="1200" u="sng" kern="1200" dirty="0">
                <a:solidFill>
                  <a:schemeClr val="tx1"/>
                </a:solidFill>
                <a:effectLst/>
                <a:latin typeface="+mn-lt"/>
                <a:ea typeface="+mn-ea"/>
                <a:cs typeface="+mn-cs"/>
              </a:rPr>
              <a:t>, a composite risk score reflective of chronic disease burden</a:t>
            </a:r>
            <a:r>
              <a:rPr lang="en-US" sz="1200" kern="1200" dirty="0">
                <a:solidFill>
                  <a:schemeClr val="tx1"/>
                </a:solidFill>
                <a:effectLst/>
                <a:latin typeface="+mn-lt"/>
                <a:ea typeface="+mn-ea"/>
                <a:cs typeface="+mn-cs"/>
              </a:rPr>
              <a:t>; and percent male, white non-Hispanic, eligible for Medicaid, and using inpatient or outpatient services</a:t>
            </a:r>
            <a:r>
              <a:rPr lang="en-US" dirty="0">
                <a:effectLst/>
              </a:rPr>
              <a:t> </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Descriptive statistics on vaccine services by rural-urban designation, provider type, vaccine type, and year were calculated. A logistic regression model of the estimated rate of pneumococcal vaccination in 2015 was created using the parameters from the Medicare Geographic Variation table, rural-urban designation, the percent of vaccines provided by pharmacists, and the interaction of rural-urban designation with percent of vaccines provided by pharmacists</a:t>
            </a:r>
            <a:r>
              <a:rPr lang="en-US" dirty="0">
                <a:effectLst/>
              </a:rPr>
              <a:t> </a:t>
            </a:r>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416C2-1FF9-4E97-96EF-68F9F411863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450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1-3 designated as urban, and 4-9 as rural</a:t>
            </a:r>
            <a:r>
              <a:rPr lang="en-US" dirty="0">
                <a:effectLst/>
              </a:rPr>
              <a:t> ;</a:t>
            </a:r>
            <a:r>
              <a:rPr lang="en-US" sz="1200" kern="1200" dirty="0">
                <a:solidFill>
                  <a:schemeClr val="tx1"/>
                </a:solidFill>
                <a:effectLst/>
                <a:latin typeface="+mn-lt"/>
                <a:ea typeface="+mn-ea"/>
                <a:cs typeface="+mn-cs"/>
              </a:rPr>
              <a:t> variables from the </a:t>
            </a:r>
            <a:r>
              <a:rPr lang="en-US" sz="1200" kern="1200" dirty="0" err="1">
                <a:solidFill>
                  <a:schemeClr val="tx1"/>
                </a:solidFill>
                <a:effectLst/>
                <a:latin typeface="+mn-lt"/>
                <a:ea typeface="+mn-ea"/>
                <a:cs typeface="+mn-cs"/>
              </a:rPr>
              <a:t>medicare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goegarphic</a:t>
            </a:r>
            <a:r>
              <a:rPr lang="en-US" sz="1200" kern="1200" dirty="0">
                <a:solidFill>
                  <a:schemeClr val="tx1"/>
                </a:solidFill>
                <a:effectLst/>
                <a:latin typeface="+mn-lt"/>
                <a:ea typeface="+mn-ea"/>
                <a:cs typeface="+mn-cs"/>
              </a:rPr>
              <a:t> variation county public use file included average age; average Hierarchical Condition Category (HCC)  score</a:t>
            </a:r>
            <a:r>
              <a:rPr lang="en-US" sz="1200" u="sng" kern="1200" dirty="0">
                <a:solidFill>
                  <a:schemeClr val="tx1"/>
                </a:solidFill>
                <a:effectLst/>
                <a:latin typeface="+mn-lt"/>
                <a:ea typeface="+mn-ea"/>
                <a:cs typeface="+mn-cs"/>
              </a:rPr>
              <a:t>, a composite risk score reflective of chronic disease burden</a:t>
            </a:r>
            <a:r>
              <a:rPr lang="en-US" sz="1200" kern="1200" dirty="0">
                <a:solidFill>
                  <a:schemeClr val="tx1"/>
                </a:solidFill>
                <a:effectLst/>
                <a:latin typeface="+mn-lt"/>
                <a:ea typeface="+mn-ea"/>
                <a:cs typeface="+mn-cs"/>
              </a:rPr>
              <a:t>; and percent male, white non-Hispanic, eligible for Medicaid, and using inpatient or outpatient services</a:t>
            </a:r>
            <a:r>
              <a:rPr lang="en-US" dirty="0">
                <a:effectLst/>
              </a:rPr>
              <a:t> </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Descriptive statistics on vaccine services by rural-urban designation, provider type, vaccine type, and year were calculated. A logistic regression model of the estimated rate of pneumococcal vaccination in 2015 was created using the parameters from the Medicare Geographic Variation table, rural-urban designation, the percent of vaccines provided by pharmacists, and the interaction of rural-urban designation with percent of vaccines provided by pharmacists</a:t>
            </a:r>
            <a:r>
              <a:rPr lang="en-US" dirty="0">
                <a:effectLst/>
              </a:rPr>
              <a:t> </a:t>
            </a:r>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8</a:t>
            </a:fld>
            <a:endParaRPr lang="en-US"/>
          </a:p>
        </p:txBody>
      </p:sp>
    </p:spTree>
    <p:extLst>
      <p:ext uri="{BB962C8B-B14F-4D97-AF65-F5344CB8AC3E}">
        <p14:creationId xmlns:p14="http://schemas.microsoft.com/office/powerpoint/2010/main" val="2931356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This table depicts the number of </a:t>
            </a:r>
            <a:r>
              <a:rPr lang="en-US" dirty="0" err="1"/>
              <a:t>pnueomocoll</a:t>
            </a:r>
            <a:r>
              <a:rPr lang="en-US" dirty="0"/>
              <a:t> vaccinations </a:t>
            </a:r>
            <a:r>
              <a:rPr lang="en-US" dirty="0" err="1"/>
              <a:t>ervices</a:t>
            </a:r>
            <a:r>
              <a:rPr lang="en-US" dirty="0"/>
              <a:t> for the two types of vaccines, over the 4 years </a:t>
            </a:r>
            <a:r>
              <a:rPr lang="en-US" dirty="0" err="1"/>
              <a:t>int</a:t>
            </a:r>
            <a:r>
              <a:rPr lang="en-US" dirty="0"/>
              <a:t> </a:t>
            </a:r>
            <a:r>
              <a:rPr lang="en-US" dirty="0" err="1"/>
              <a:t>hes</a:t>
            </a:r>
            <a:r>
              <a:rPr lang="en-US" dirty="0"/>
              <a:t> </a:t>
            </a:r>
            <a:r>
              <a:rPr lang="en-US" dirty="0" err="1"/>
              <a:t>tudy</a:t>
            </a:r>
            <a:r>
              <a:rPr lang="en-US" dirty="0"/>
              <a:t> period. 5.35 million </a:t>
            </a:r>
            <a:r>
              <a:rPr lang="en-US" dirty="0" err="1"/>
              <a:t>beneficiaires</a:t>
            </a:r>
            <a:r>
              <a:rPr lang="en-US" dirty="0"/>
              <a:t> (16% of eligible) received </a:t>
            </a:r>
            <a:r>
              <a:rPr lang="en-US" dirty="0" err="1"/>
              <a:t>pneumo</a:t>
            </a:r>
            <a:r>
              <a:rPr lang="en-US" dirty="0"/>
              <a:t> vaccine in 2015 and  </a:t>
            </a:r>
            <a:r>
              <a:rPr lang="en-US" dirty="0" err="1"/>
              <a:t>Alsomst</a:t>
            </a:r>
            <a:r>
              <a:rPr lang="en-US" dirty="0"/>
              <a:t> 4-fold increase in number of pneumococcal vaccines provided to FFS </a:t>
            </a:r>
            <a:r>
              <a:rPr lang="en-US" dirty="0" err="1"/>
              <a:t>benefidicars</a:t>
            </a:r>
            <a:r>
              <a:rPr lang="en-US" dirty="0"/>
              <a:t> between 2012 and 2015 and as you can see is driven by the uptake of PCV13.</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03B416C2-1FF9-4E97-96EF-68F9F411863E}" type="slidenum">
              <a:rPr lang="en-US" smtClean="0"/>
              <a:t>10</a:t>
            </a:fld>
            <a:endParaRPr lang="en-US"/>
          </a:p>
        </p:txBody>
      </p:sp>
    </p:spTree>
    <p:extLst>
      <p:ext uri="{BB962C8B-B14F-4D97-AF65-F5344CB8AC3E}">
        <p14:creationId xmlns:p14="http://schemas.microsoft.com/office/powerpoint/2010/main" val="1217120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BFBBE8-68C2-481C-89AC-A4231BCA2D4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337788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BFBBE8-68C2-481C-89AC-A4231BCA2D4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268551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BFBBE8-68C2-481C-89AC-A4231BCA2D4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405543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BFBBE8-68C2-481C-89AC-A4231BCA2D4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212251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FBBE8-68C2-481C-89AC-A4231BCA2D4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309420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FBBE8-68C2-481C-89AC-A4231BCA2D4A}"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12233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BFBBE8-68C2-481C-89AC-A4231BCA2D4A}"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208522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BFBBE8-68C2-481C-89AC-A4231BCA2D4A}"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402175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FBBE8-68C2-481C-89AC-A4231BCA2D4A}"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245139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BFBBE8-68C2-481C-89AC-A4231BCA2D4A}"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98251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BFBBE8-68C2-481C-89AC-A4231BCA2D4A}"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1D747-1107-4259-808F-661D3FF04E5F}" type="slidenum">
              <a:rPr lang="en-US" smtClean="0"/>
              <a:t>‹#›</a:t>
            </a:fld>
            <a:endParaRPr lang="en-US"/>
          </a:p>
        </p:txBody>
      </p:sp>
    </p:spTree>
    <p:extLst>
      <p:ext uri="{BB962C8B-B14F-4D97-AF65-F5344CB8AC3E}">
        <p14:creationId xmlns:p14="http://schemas.microsoft.com/office/powerpoint/2010/main" val="408395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FBBE8-68C2-481C-89AC-A4231BCA2D4A}" type="datetimeFigureOut">
              <a:rPr lang="en-US" smtClean="0"/>
              <a:t>5/6/2019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1D747-1107-4259-808F-661D3FF04E5F}" type="slidenum">
              <a:rPr lang="en-US" smtClean="0"/>
              <a:t>‹#›</a:t>
            </a:fld>
            <a:endParaRPr lang="en-US"/>
          </a:p>
        </p:txBody>
      </p:sp>
    </p:spTree>
    <p:extLst>
      <p:ext uri="{BB962C8B-B14F-4D97-AF65-F5344CB8AC3E}">
        <p14:creationId xmlns:p14="http://schemas.microsoft.com/office/powerpoint/2010/main" val="144801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17.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ctrTitle"/>
          </p:nvPr>
        </p:nvSpPr>
        <p:spPr>
          <a:xfrm>
            <a:off x="788466" y="780655"/>
            <a:ext cx="3751662" cy="3261168"/>
          </a:xfrm>
        </p:spPr>
        <p:txBody>
          <a:bodyPr vert="horz" lIns="91440" tIns="45720" rIns="91440" bIns="45720" rtlCol="0" anchor="ctr">
            <a:normAutofit/>
          </a:bodyPr>
          <a:lstStyle/>
          <a:p>
            <a:pPr algn="l">
              <a:lnSpc>
                <a:spcPct val="90000"/>
              </a:lnSpc>
            </a:pPr>
            <a:r>
              <a:rPr lang="en-US" sz="3100" b="1" i="1" kern="1200" dirty="0">
                <a:solidFill>
                  <a:srgbClr val="FFFFFF"/>
                </a:solidFill>
                <a:latin typeface="+mj-lt"/>
                <a:ea typeface="+mj-ea"/>
                <a:cs typeface="+mj-cs"/>
              </a:rPr>
              <a:t>Assessing Disparities in Pneumococcal Vaccine Service Delivery in the Rural Fee-for-Service Medicare Population</a:t>
            </a:r>
            <a:endParaRPr lang="en-US" sz="3100" b="1" kern="1200" dirty="0">
              <a:solidFill>
                <a:srgbClr val="FFFFFF"/>
              </a:solidFill>
              <a:latin typeface="+mj-lt"/>
              <a:ea typeface="+mj-ea"/>
              <a:cs typeface="+mj-cs"/>
            </a:endParaRPr>
          </a:p>
        </p:txBody>
      </p:sp>
      <p:sp>
        <p:nvSpPr>
          <p:cNvPr id="27" name="Rectangle 26">
            <a:extLst>
              <a:ext uri="{FF2B5EF4-FFF2-40B4-BE49-F238E27FC236}">
                <a16:creationId xmlns:a16="http://schemas.microsoft.com/office/drawing/2014/main"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8376" y="458922"/>
            <a:ext cx="2138070" cy="1877811"/>
          </a:xfrm>
          <a:prstGeom prst="rect">
            <a:avLst/>
          </a:prstGeom>
          <a:solidFill>
            <a:srgbClr val="6A7F4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E186B68C-84BC-4A6E-99D1-EE87483C13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8377" y="2469002"/>
            <a:ext cx="2146028" cy="1898903"/>
          </a:xfrm>
          <a:prstGeom prst="rect">
            <a:avLst/>
          </a:prstGeom>
          <a:solidFill>
            <a:srgbClr val="F5B34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920" y="4604746"/>
            <a:ext cx="6675119" cy="170215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a:extLst>
              <a:ext uri="{FF2B5EF4-FFF2-40B4-BE49-F238E27FC236}">
                <a16:creationId xmlns:a16="http://schemas.microsoft.com/office/drawing/2014/main"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7318347" y="450221"/>
            <a:ext cx="4411595" cy="5948857"/>
          </a:xfrm>
          <a:solidFill>
            <a:schemeClr val="accent1"/>
          </a:solidFill>
        </p:spPr>
        <p:txBody>
          <a:bodyPr vert="horz" lIns="91440" tIns="45720" rIns="91440" bIns="45720" rtlCol="0" anchor="ctr">
            <a:normAutofit/>
          </a:bodyPr>
          <a:lstStyle/>
          <a:p>
            <a:pPr>
              <a:lnSpc>
                <a:spcPct val="90000"/>
              </a:lnSpc>
            </a:pPr>
            <a:r>
              <a:rPr lang="en-US" sz="2400" dirty="0">
                <a:solidFill>
                  <a:schemeClr val="bg1"/>
                </a:solidFill>
              </a:rPr>
              <a:t>National Vaccine Advisory Committee </a:t>
            </a:r>
          </a:p>
          <a:p>
            <a:pPr>
              <a:lnSpc>
                <a:spcPct val="90000"/>
              </a:lnSpc>
            </a:pPr>
            <a:r>
              <a:rPr lang="en-US" sz="2400" dirty="0">
                <a:solidFill>
                  <a:schemeClr val="bg1"/>
                </a:solidFill>
              </a:rPr>
              <a:t>March 25, 2019</a:t>
            </a:r>
          </a:p>
          <a:p>
            <a:pPr>
              <a:lnSpc>
                <a:spcPct val="90000"/>
              </a:lnSpc>
            </a:pPr>
            <a:endParaRPr lang="en-US" sz="2400" dirty="0">
              <a:solidFill>
                <a:schemeClr val="bg1"/>
              </a:solidFill>
            </a:endParaRPr>
          </a:p>
          <a:p>
            <a:pPr>
              <a:lnSpc>
                <a:spcPct val="90000"/>
              </a:lnSpc>
            </a:pPr>
            <a:endParaRPr lang="en-US" sz="2400" dirty="0">
              <a:solidFill>
                <a:schemeClr val="bg1"/>
              </a:solidFill>
            </a:endParaRPr>
          </a:p>
          <a:p>
            <a:pPr>
              <a:lnSpc>
                <a:spcPct val="90000"/>
              </a:lnSpc>
            </a:pPr>
            <a:r>
              <a:rPr lang="en-US" sz="2400" dirty="0">
                <a:solidFill>
                  <a:schemeClr val="bg1"/>
                </a:solidFill>
              </a:rPr>
              <a:t>Jeffery Talbert, PhD</a:t>
            </a:r>
          </a:p>
          <a:p>
            <a:pPr>
              <a:lnSpc>
                <a:spcPct val="90000"/>
              </a:lnSpc>
            </a:pPr>
            <a:r>
              <a:rPr lang="en-US" sz="2400" dirty="0">
                <a:solidFill>
                  <a:schemeClr val="bg1"/>
                </a:solidFill>
              </a:rPr>
              <a:t>Patricia R. Freeman, PhD</a:t>
            </a:r>
          </a:p>
          <a:p>
            <a:pPr>
              <a:lnSpc>
                <a:spcPct val="90000"/>
              </a:lnSpc>
            </a:pPr>
            <a:r>
              <a:rPr lang="en-US" sz="2400" dirty="0">
                <a:solidFill>
                  <a:schemeClr val="bg1"/>
                </a:solidFill>
              </a:rPr>
              <a:t>Pharmacy Practice and Science</a:t>
            </a:r>
          </a:p>
          <a:p>
            <a:pPr>
              <a:lnSpc>
                <a:spcPct val="90000"/>
              </a:lnSpc>
            </a:pPr>
            <a:r>
              <a:rPr lang="en-US" sz="2400" dirty="0">
                <a:solidFill>
                  <a:schemeClr val="bg1"/>
                </a:solidFill>
              </a:rPr>
              <a:t>University of Kentucky</a:t>
            </a:r>
          </a:p>
          <a:p>
            <a:pPr>
              <a:lnSpc>
                <a:spcPct val="90000"/>
              </a:lnSpc>
            </a:pPr>
            <a:r>
              <a:rPr lang="en-US" sz="2400" dirty="0">
                <a:solidFill>
                  <a:schemeClr val="bg1"/>
                </a:solidFill>
              </a:rPr>
              <a:t>College of Pharmacy</a:t>
            </a:r>
          </a:p>
        </p:txBody>
      </p:sp>
      <p:sp>
        <p:nvSpPr>
          <p:cNvPr id="6" name="TextBox 5">
            <a:extLst>
              <a:ext uri="{FF2B5EF4-FFF2-40B4-BE49-F238E27FC236}">
                <a16:creationId xmlns:a16="http://schemas.microsoft.com/office/drawing/2014/main" id="{34F86815-090C-D848-AD98-2663EE69571E}"/>
              </a:ext>
            </a:extLst>
          </p:cNvPr>
          <p:cNvSpPr txBox="1"/>
          <p:nvPr/>
        </p:nvSpPr>
        <p:spPr>
          <a:xfrm>
            <a:off x="6108192" y="138988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12126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31557F0-6D85-5D46-B36C-3D9A6ED41A7E}"/>
              </a:ext>
            </a:extLst>
          </p:cNvPr>
          <p:cNvGraphicFramePr>
            <a:graphicFrameLocks noGrp="1"/>
          </p:cNvGraphicFramePr>
          <p:nvPr>
            <p:extLst>
              <p:ext uri="{D42A27DB-BD31-4B8C-83A1-F6EECF244321}">
                <p14:modId xmlns:p14="http://schemas.microsoft.com/office/powerpoint/2010/main" val="1108902612"/>
              </p:ext>
            </p:extLst>
          </p:nvPr>
        </p:nvGraphicFramePr>
        <p:xfrm>
          <a:off x="990600" y="533400"/>
          <a:ext cx="9982200" cy="5333999"/>
        </p:xfrm>
        <a:graphic>
          <a:graphicData uri="http://schemas.openxmlformats.org/drawingml/2006/table">
            <a:tbl>
              <a:tblPr firstRow="1" firstCol="1" bandRow="1">
                <a:tableStyleId>{5C22544A-7EE6-4342-B048-85BDC9FD1C3A}</a:tableStyleId>
              </a:tblPr>
              <a:tblGrid>
                <a:gridCol w="2879482">
                  <a:extLst>
                    <a:ext uri="{9D8B030D-6E8A-4147-A177-3AD203B41FA5}">
                      <a16:colId xmlns:a16="http://schemas.microsoft.com/office/drawing/2014/main" val="2913224197"/>
                    </a:ext>
                  </a:extLst>
                </a:gridCol>
                <a:gridCol w="3434046">
                  <a:extLst>
                    <a:ext uri="{9D8B030D-6E8A-4147-A177-3AD203B41FA5}">
                      <a16:colId xmlns:a16="http://schemas.microsoft.com/office/drawing/2014/main" val="3598432139"/>
                    </a:ext>
                  </a:extLst>
                </a:gridCol>
                <a:gridCol w="3668672">
                  <a:extLst>
                    <a:ext uri="{9D8B030D-6E8A-4147-A177-3AD203B41FA5}">
                      <a16:colId xmlns:a16="http://schemas.microsoft.com/office/drawing/2014/main" val="1274034419"/>
                    </a:ext>
                  </a:extLst>
                </a:gridCol>
              </a:tblGrid>
              <a:tr h="1769536">
                <a:tc gridSpan="3">
                  <a:txBody>
                    <a:bodyPr/>
                    <a:lstStyle/>
                    <a:p>
                      <a:pPr marL="0" marR="0" algn="l">
                        <a:lnSpc>
                          <a:spcPct val="115000"/>
                        </a:lnSpc>
                        <a:spcBef>
                          <a:spcPts val="300"/>
                        </a:spcBef>
                        <a:spcAft>
                          <a:spcPts val="0"/>
                        </a:spcAft>
                      </a:pPr>
                      <a:r>
                        <a:rPr lang="en-US" sz="3200" dirty="0">
                          <a:effectLst/>
                        </a:rPr>
                        <a:t>Total Number of PPSV23 and PCV13 Vaccination Services, in Thousands, 2012-2015</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86521337"/>
                  </a:ext>
                </a:extLst>
              </a:tr>
              <a:tr h="738395">
                <a:tc>
                  <a:txBody>
                    <a:bodyPr/>
                    <a:lstStyle/>
                    <a:p>
                      <a:pPr marL="0" marR="0" algn="ctr">
                        <a:lnSpc>
                          <a:spcPct val="115000"/>
                        </a:lnSpc>
                        <a:spcBef>
                          <a:spcPts val="0"/>
                        </a:spcBef>
                        <a:spcAft>
                          <a:spcPts val="0"/>
                        </a:spcAft>
                      </a:pPr>
                      <a:r>
                        <a:rPr lang="en-US" sz="3200">
                          <a:effectLst/>
                        </a:rPr>
                        <a:t>Year</a:t>
                      </a:r>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effectLst/>
                        </a:rPr>
                        <a:t>PPSV23</a:t>
                      </a:r>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effectLst/>
                        </a:rPr>
                        <a:t>PCV13</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3562688"/>
                  </a:ext>
                </a:extLst>
              </a:tr>
              <a:tr h="734447">
                <a:tc>
                  <a:txBody>
                    <a:bodyPr/>
                    <a:lstStyle/>
                    <a:p>
                      <a:pPr marL="0" marR="0" algn="ctr">
                        <a:lnSpc>
                          <a:spcPct val="115000"/>
                        </a:lnSpc>
                        <a:spcBef>
                          <a:spcPts val="0"/>
                        </a:spcBef>
                        <a:spcAft>
                          <a:spcPts val="0"/>
                        </a:spcAft>
                      </a:pPr>
                      <a:r>
                        <a:rPr lang="en-US" sz="3200">
                          <a:effectLst/>
                        </a:rPr>
                        <a:t>2012</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effectLst/>
                        </a:rPr>
                        <a:t>1,067 (97.7%)</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effectLst/>
                        </a:rPr>
                        <a:t>  25 (2.3%)</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2179096"/>
                  </a:ext>
                </a:extLst>
              </a:tr>
              <a:tr h="697207">
                <a:tc>
                  <a:txBody>
                    <a:bodyPr/>
                    <a:lstStyle/>
                    <a:p>
                      <a:pPr marL="0" marR="0" algn="ctr">
                        <a:lnSpc>
                          <a:spcPct val="115000"/>
                        </a:lnSpc>
                        <a:spcBef>
                          <a:spcPts val="0"/>
                        </a:spcBef>
                        <a:spcAft>
                          <a:spcPts val="0"/>
                        </a:spcAft>
                      </a:pPr>
                      <a:r>
                        <a:rPr lang="en-US" sz="3200">
                          <a:effectLst/>
                        </a:rPr>
                        <a:t>2013</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effectLst/>
                        </a:rPr>
                        <a:t>1,077 (92.3%)</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effectLst/>
                        </a:rPr>
                        <a:t>  90 (7.7%)</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68664317"/>
                  </a:ext>
                </a:extLst>
              </a:tr>
              <a:tr h="697207">
                <a:tc>
                  <a:txBody>
                    <a:bodyPr/>
                    <a:lstStyle/>
                    <a:p>
                      <a:pPr marL="0" marR="0" algn="ctr">
                        <a:lnSpc>
                          <a:spcPct val="115000"/>
                        </a:lnSpc>
                        <a:spcBef>
                          <a:spcPts val="0"/>
                        </a:spcBef>
                        <a:spcAft>
                          <a:spcPts val="0"/>
                        </a:spcAft>
                      </a:pPr>
                      <a:r>
                        <a:rPr lang="en-US" sz="3200">
                          <a:effectLst/>
                        </a:rPr>
                        <a:t>2014</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effectLst/>
                        </a:rPr>
                        <a:t>1,025 (66.9%)</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effectLst/>
                        </a:rPr>
                        <a:t>  507 (33.1%)</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5487825"/>
                  </a:ext>
                </a:extLst>
              </a:tr>
              <a:tr h="697207">
                <a:tc>
                  <a:txBody>
                    <a:bodyPr/>
                    <a:lstStyle/>
                    <a:p>
                      <a:pPr marL="0" marR="0" algn="ctr">
                        <a:lnSpc>
                          <a:spcPct val="115000"/>
                        </a:lnSpc>
                        <a:spcBef>
                          <a:spcPts val="0"/>
                        </a:spcBef>
                        <a:spcAft>
                          <a:spcPts val="0"/>
                        </a:spcAft>
                      </a:pPr>
                      <a:r>
                        <a:rPr lang="en-US" sz="3200">
                          <a:effectLst/>
                        </a:rPr>
                        <a:t>2015</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effectLst/>
                        </a:rPr>
                        <a:t> 445 (8.4%)</a:t>
                      </a:r>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effectLst/>
                        </a:rPr>
                        <a:t>4,852 (91.6%)</a:t>
                      </a:r>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075153"/>
                  </a:ext>
                </a:extLst>
              </a:tr>
            </a:tbl>
          </a:graphicData>
        </a:graphic>
      </p:graphicFrame>
      <p:pic>
        <p:nvPicPr>
          <p:cNvPr id="4" name="Picture 2">
            <a:extLst>
              <a:ext uri="{FF2B5EF4-FFF2-40B4-BE49-F238E27FC236}">
                <a16:creationId xmlns:a16="http://schemas.microsoft.com/office/drawing/2014/main" id="{8F43504B-EF03-B844-AA1E-13D8CD56BE6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6173129"/>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361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651753"/>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E964830-5B8F-CE4D-ABED-4F7DF2066B7F}"/>
              </a:ext>
            </a:extLst>
          </p:cNvPr>
          <p:cNvSpPr>
            <a:spLocks noGrp="1"/>
          </p:cNvSpPr>
          <p:nvPr>
            <p:ph type="title"/>
          </p:nvPr>
        </p:nvSpPr>
        <p:spPr>
          <a:xfrm>
            <a:off x="609600" y="307509"/>
            <a:ext cx="11049000" cy="1080795"/>
          </a:xfrm>
          <a:solidFill>
            <a:schemeClr val="accent1"/>
          </a:solidFill>
        </p:spPr>
        <p:txBody>
          <a:bodyPr vert="horz" lIns="91440" tIns="45720" rIns="91440" bIns="45720" rtlCol="0" anchor="ctr">
            <a:normAutofit/>
          </a:bodyPr>
          <a:lstStyle/>
          <a:p>
            <a:pPr>
              <a:lnSpc>
                <a:spcPct val="90000"/>
              </a:lnSpc>
            </a:pPr>
            <a:r>
              <a:rPr lang="en-US" sz="3100" b="1" dirty="0">
                <a:solidFill>
                  <a:schemeClr val="bg1"/>
                </a:solidFill>
              </a:rPr>
              <a:t>Rate of Pneumococcal Vaccine Service Delivery per Eligible Population, 2015</a:t>
            </a:r>
            <a:endParaRPr lang="en-US" sz="2000" dirty="0">
              <a:solidFill>
                <a:schemeClr val="bg1"/>
              </a:solidFill>
            </a:endParaRPr>
          </a:p>
        </p:txBody>
      </p:sp>
      <p:pic>
        <p:nvPicPr>
          <p:cNvPr id="7" name="Content Placeholder 6">
            <a:extLst>
              <a:ext uri="{FF2B5EF4-FFF2-40B4-BE49-F238E27FC236}">
                <a16:creationId xmlns:a16="http://schemas.microsoft.com/office/drawing/2014/main" id="{337859CB-6A42-7443-9DCD-ABCB6DC394D5}"/>
              </a:ext>
            </a:extLst>
          </p:cNvPr>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524000" y="1650770"/>
            <a:ext cx="9448799" cy="4592053"/>
          </a:xfrm>
          <a:prstGeom prst="rect">
            <a:avLst/>
          </a:prstGeom>
        </p:spPr>
      </p:pic>
      <p:pic>
        <p:nvPicPr>
          <p:cNvPr id="9" name="Picture 2">
            <a:extLst>
              <a:ext uri="{FF2B5EF4-FFF2-40B4-BE49-F238E27FC236}">
                <a16:creationId xmlns:a16="http://schemas.microsoft.com/office/drawing/2014/main" id="{FA762B80-8777-2D4E-8949-1A448EB3B9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87919" y="620624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763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BBBA9DDF-D70D-F24C-974D-E6F5F998B5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85402" y="6279151"/>
            <a:ext cx="2269997" cy="57884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a:extLst>
              <a:ext uri="{FF2B5EF4-FFF2-40B4-BE49-F238E27FC236}">
                <a16:creationId xmlns:a16="http://schemas.microsoft.com/office/drawing/2014/main" id="{D7877364-D734-6946-ACC5-A5F1108EAAE5}"/>
              </a:ext>
            </a:extLst>
          </p:cNvPr>
          <p:cNvGraphicFramePr>
            <a:graphicFrameLocks noGrp="1"/>
          </p:cNvGraphicFramePr>
          <p:nvPr>
            <p:extLst>
              <p:ext uri="{D42A27DB-BD31-4B8C-83A1-F6EECF244321}">
                <p14:modId xmlns:p14="http://schemas.microsoft.com/office/powerpoint/2010/main" val="3401533394"/>
              </p:ext>
            </p:extLst>
          </p:nvPr>
        </p:nvGraphicFramePr>
        <p:xfrm>
          <a:off x="1295400" y="381000"/>
          <a:ext cx="9525001" cy="5714998"/>
        </p:xfrm>
        <a:graphic>
          <a:graphicData uri="http://schemas.openxmlformats.org/drawingml/2006/table">
            <a:tbl>
              <a:tblPr firstRow="1" firstCol="1" bandRow="1">
                <a:tableStyleId>{5C22544A-7EE6-4342-B048-85BDC9FD1C3A}</a:tableStyleId>
              </a:tblPr>
              <a:tblGrid>
                <a:gridCol w="2033003">
                  <a:extLst>
                    <a:ext uri="{9D8B030D-6E8A-4147-A177-3AD203B41FA5}">
                      <a16:colId xmlns:a16="http://schemas.microsoft.com/office/drawing/2014/main" val="2932179896"/>
                    </a:ext>
                  </a:extLst>
                </a:gridCol>
                <a:gridCol w="777059">
                  <a:extLst>
                    <a:ext uri="{9D8B030D-6E8A-4147-A177-3AD203B41FA5}">
                      <a16:colId xmlns:a16="http://schemas.microsoft.com/office/drawing/2014/main" val="1739215745"/>
                    </a:ext>
                  </a:extLst>
                </a:gridCol>
                <a:gridCol w="1519483">
                  <a:extLst>
                    <a:ext uri="{9D8B030D-6E8A-4147-A177-3AD203B41FA5}">
                      <a16:colId xmlns:a16="http://schemas.microsoft.com/office/drawing/2014/main" val="259426005"/>
                    </a:ext>
                  </a:extLst>
                </a:gridCol>
                <a:gridCol w="1002949">
                  <a:extLst>
                    <a:ext uri="{9D8B030D-6E8A-4147-A177-3AD203B41FA5}">
                      <a16:colId xmlns:a16="http://schemas.microsoft.com/office/drawing/2014/main" val="3534465223"/>
                    </a:ext>
                  </a:extLst>
                </a:gridCol>
                <a:gridCol w="1436657">
                  <a:extLst>
                    <a:ext uri="{9D8B030D-6E8A-4147-A177-3AD203B41FA5}">
                      <a16:colId xmlns:a16="http://schemas.microsoft.com/office/drawing/2014/main" val="1937004400"/>
                    </a:ext>
                  </a:extLst>
                </a:gridCol>
                <a:gridCol w="870427">
                  <a:extLst>
                    <a:ext uri="{9D8B030D-6E8A-4147-A177-3AD203B41FA5}">
                      <a16:colId xmlns:a16="http://schemas.microsoft.com/office/drawing/2014/main" val="442061430"/>
                    </a:ext>
                  </a:extLst>
                </a:gridCol>
                <a:gridCol w="1885423">
                  <a:extLst>
                    <a:ext uri="{9D8B030D-6E8A-4147-A177-3AD203B41FA5}">
                      <a16:colId xmlns:a16="http://schemas.microsoft.com/office/drawing/2014/main" val="3934223188"/>
                    </a:ext>
                  </a:extLst>
                </a:gridCol>
              </a:tblGrid>
              <a:tr h="1035331">
                <a:tc gridSpan="7">
                  <a:txBody>
                    <a:bodyPr/>
                    <a:lstStyle/>
                    <a:p>
                      <a:pPr marL="0" marR="0" algn="l">
                        <a:lnSpc>
                          <a:spcPct val="115000"/>
                        </a:lnSpc>
                        <a:spcBef>
                          <a:spcPts val="0"/>
                        </a:spcBef>
                        <a:spcAft>
                          <a:spcPts val="0"/>
                        </a:spcAft>
                      </a:pPr>
                      <a:r>
                        <a:rPr lang="en-US" sz="2800" dirty="0">
                          <a:effectLst/>
                        </a:rPr>
                        <a:t>Number of Pneumococcal Vaccination Services by Provider Type and Rural-Urban Designation, in Thousands, 2015</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1003888"/>
                  </a:ext>
                </a:extLst>
              </a:tr>
              <a:tr h="1330832">
                <a:tc>
                  <a:txBody>
                    <a:bodyPr/>
                    <a:lstStyle/>
                    <a:p>
                      <a:pPr marL="0" marR="0" algn="l">
                        <a:lnSpc>
                          <a:spcPct val="115000"/>
                        </a:lnSpc>
                        <a:spcBef>
                          <a:spcPts val="0"/>
                        </a:spcBef>
                        <a:spcAft>
                          <a:spcPts val="0"/>
                        </a:spcAft>
                      </a:pPr>
                      <a:r>
                        <a:rPr lang="en-US" sz="2400">
                          <a:effectLst/>
                        </a:rPr>
                        <a:t>Provider Type</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gridSpan="2">
                  <a:txBody>
                    <a:bodyPr/>
                    <a:lstStyle/>
                    <a:p>
                      <a:pPr marL="0" marR="0" algn="ctr">
                        <a:lnSpc>
                          <a:spcPct val="115000"/>
                        </a:lnSpc>
                        <a:spcBef>
                          <a:spcPts val="0"/>
                        </a:spcBef>
                        <a:spcAft>
                          <a:spcPts val="0"/>
                        </a:spcAft>
                      </a:pPr>
                      <a:r>
                        <a:rPr lang="en-US" sz="2400">
                          <a:effectLst/>
                        </a:rPr>
                        <a:t>Rural </a:t>
                      </a:r>
                      <a:endParaRPr lang="en-US" sz="3600">
                        <a:effectLst/>
                      </a:endParaRPr>
                    </a:p>
                    <a:p>
                      <a:pPr marL="0" marR="0" algn="ctr">
                        <a:lnSpc>
                          <a:spcPct val="115000"/>
                        </a:lnSpc>
                        <a:spcBef>
                          <a:spcPts val="0"/>
                        </a:spcBef>
                        <a:spcAft>
                          <a:spcPts val="0"/>
                        </a:spcAft>
                      </a:pPr>
                      <a:r>
                        <a:rPr lang="en-US" sz="2400">
                          <a:effectLst/>
                        </a:rPr>
                        <a:t>Vaccination Services</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2400">
                          <a:effectLst/>
                        </a:rPr>
                        <a:t>Urban </a:t>
                      </a:r>
                      <a:endParaRPr lang="en-US" sz="3600">
                        <a:effectLst/>
                      </a:endParaRPr>
                    </a:p>
                    <a:p>
                      <a:pPr marL="0" marR="0" algn="ctr">
                        <a:lnSpc>
                          <a:spcPct val="115000"/>
                        </a:lnSpc>
                        <a:spcBef>
                          <a:spcPts val="0"/>
                        </a:spcBef>
                        <a:spcAft>
                          <a:spcPts val="0"/>
                        </a:spcAft>
                      </a:pPr>
                      <a:r>
                        <a:rPr lang="en-US" sz="2400">
                          <a:effectLst/>
                        </a:rPr>
                        <a:t>Vaccination Services</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2400">
                          <a:effectLst/>
                        </a:rPr>
                        <a:t>Combined </a:t>
                      </a:r>
                      <a:endParaRPr lang="en-US" sz="3600">
                        <a:effectLst/>
                      </a:endParaRPr>
                    </a:p>
                    <a:p>
                      <a:pPr marL="0" marR="0" algn="ctr">
                        <a:lnSpc>
                          <a:spcPct val="115000"/>
                        </a:lnSpc>
                        <a:spcBef>
                          <a:spcPts val="0"/>
                        </a:spcBef>
                        <a:spcAft>
                          <a:spcPts val="0"/>
                        </a:spcAft>
                      </a:pPr>
                      <a:r>
                        <a:rPr lang="en-US" sz="2400">
                          <a:effectLst/>
                        </a:rPr>
                        <a:t>Vaccination Services</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511967957"/>
                  </a:ext>
                </a:extLst>
              </a:tr>
              <a:tr h="877643">
                <a:tc>
                  <a:txBody>
                    <a:bodyPr/>
                    <a:lstStyle/>
                    <a:p>
                      <a:pPr marL="0" marR="0" algn="l">
                        <a:lnSpc>
                          <a:spcPct val="115000"/>
                        </a:lnSpc>
                        <a:spcBef>
                          <a:spcPts val="0"/>
                        </a:spcBef>
                        <a:spcAft>
                          <a:spcPts val="0"/>
                        </a:spcAft>
                      </a:pPr>
                      <a:r>
                        <a:rPr lang="en-US" sz="2400">
                          <a:effectLst/>
                        </a:rPr>
                        <a:t>Pharmacy</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247</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dirty="0">
                          <a:effectLst/>
                        </a:rPr>
                        <a:t>(33.5%)</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1,049</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(22.7%)</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1,296</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dirty="0">
                          <a:effectLst/>
                        </a:rPr>
                        <a:t>(24.2%)</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87357170"/>
                  </a:ext>
                </a:extLst>
              </a:tr>
              <a:tr h="877643">
                <a:tc>
                  <a:txBody>
                    <a:bodyPr/>
                    <a:lstStyle/>
                    <a:p>
                      <a:pPr marL="0" marR="0" algn="l">
                        <a:lnSpc>
                          <a:spcPct val="115000"/>
                        </a:lnSpc>
                        <a:spcBef>
                          <a:spcPts val="0"/>
                        </a:spcBef>
                        <a:spcAft>
                          <a:spcPts val="0"/>
                        </a:spcAft>
                      </a:pPr>
                      <a:r>
                        <a:rPr lang="en-US" sz="2400">
                          <a:effectLst/>
                        </a:rPr>
                        <a:t>Primary Care</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465</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(63.1%)</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3,398</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(73.6%)</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3,863</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dirty="0">
                          <a:effectLst/>
                        </a:rPr>
                        <a:t>(72.2%)</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32491986"/>
                  </a:ext>
                </a:extLst>
              </a:tr>
              <a:tr h="715906">
                <a:tc>
                  <a:txBody>
                    <a:bodyPr/>
                    <a:lstStyle/>
                    <a:p>
                      <a:pPr marL="0" marR="0" algn="l">
                        <a:lnSpc>
                          <a:spcPct val="115000"/>
                        </a:lnSpc>
                        <a:spcBef>
                          <a:spcPts val="0"/>
                        </a:spcBef>
                        <a:spcAft>
                          <a:spcPts val="0"/>
                        </a:spcAft>
                      </a:pPr>
                      <a:r>
                        <a:rPr lang="en-US" sz="2400">
                          <a:effectLst/>
                        </a:rPr>
                        <a:t>Other</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25</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 (3.4%)</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168</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 (3.6%)</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193</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 (3.6%)</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70295453"/>
                  </a:ext>
                </a:extLst>
              </a:tr>
              <a:tr h="877643">
                <a:tc>
                  <a:txBody>
                    <a:bodyPr/>
                    <a:lstStyle/>
                    <a:p>
                      <a:pPr marL="0" marR="0" algn="l">
                        <a:lnSpc>
                          <a:spcPct val="115000"/>
                        </a:lnSpc>
                        <a:spcBef>
                          <a:spcPts val="0"/>
                        </a:spcBef>
                        <a:spcAft>
                          <a:spcPts val="0"/>
                        </a:spcAft>
                      </a:pPr>
                      <a:r>
                        <a:rPr lang="en-US" sz="2400">
                          <a:effectLst/>
                        </a:rPr>
                        <a:t>Total</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737</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 </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4,615</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a:effectLst/>
                        </a:rPr>
                        <a:t> </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effectLst/>
                        </a:rPr>
                        <a:t>5,353</a:t>
                      </a:r>
                      <a:endParaRPr lang="en-US"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l">
                        <a:lnSpc>
                          <a:spcPct val="115000"/>
                        </a:lnSpc>
                        <a:spcBef>
                          <a:spcPts val="0"/>
                        </a:spcBef>
                        <a:spcAft>
                          <a:spcPts val="0"/>
                        </a:spcAft>
                      </a:pPr>
                      <a:r>
                        <a:rPr lang="en-US" sz="2400" dirty="0">
                          <a:effectLst/>
                        </a:rPr>
                        <a:t> (100%)</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76633081"/>
                  </a:ext>
                </a:extLst>
              </a:tr>
            </a:tbl>
          </a:graphicData>
        </a:graphic>
      </p:graphicFrame>
    </p:spTree>
    <p:extLst>
      <p:ext uri="{BB962C8B-B14F-4D97-AF65-F5344CB8AC3E}">
        <p14:creationId xmlns:p14="http://schemas.microsoft.com/office/powerpoint/2010/main" val="2408463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1">
            <a:extLst>
              <a:ext uri="{FF2B5EF4-FFF2-40B4-BE49-F238E27FC236}">
                <a16:creationId xmlns:a16="http://schemas.microsoft.com/office/drawing/2014/main" id="{43453060-7757-3749-82B2-D2FC755F5466}"/>
              </a:ext>
            </a:extLst>
          </p:cNvPr>
          <p:cNvSpPr txBox="1">
            <a:spLocks noGrp="1"/>
          </p:cNvSpPr>
          <p:nvPr>
            <p:ph type="title"/>
          </p:nvPr>
        </p:nvSpPr>
        <p:spPr>
          <a:xfrm>
            <a:off x="1524001" y="381001"/>
            <a:ext cx="9144000" cy="1007303"/>
          </a:xfrm>
          <a:prstGeom prst="rect">
            <a:avLst/>
          </a:prstGeom>
          <a:solidFill>
            <a:schemeClr val="accent1"/>
          </a:solidFill>
        </p:spPr>
        <p:txBody>
          <a:bodyPr rot="0" spcFirstLastPara="0" vert="horz" lIns="91440" tIns="45720" rIns="91440" bIns="45720" numCol="1" spcCol="0" rtlCol="0" fromWordArt="0" anchor="ctr" anchorCtr="0" forceAA="0" compatLnSpc="1">
            <a:prstTxWarp prst="textNoShape">
              <a:avLst/>
            </a:prstTxWarp>
            <a:normAutofit fontScale="90000"/>
          </a:bodyPr>
          <a:lstStyle/>
          <a:p>
            <a:pPr>
              <a:lnSpc>
                <a:spcPct val="90000"/>
              </a:lnSpc>
              <a:spcBef>
                <a:spcPts val="0"/>
              </a:spcBef>
            </a:pPr>
            <a:r>
              <a:rPr lang="en-US" sz="2800" b="1" dirty="0">
                <a:solidFill>
                  <a:schemeClr val="bg1"/>
                </a:solidFill>
                <a:latin typeface="Times New Roman" panose="02020603050405020304" pitchFamily="18" charset="0"/>
                <a:ea typeface="Times New Roman" panose="02020603050405020304" pitchFamily="18" charset="0"/>
              </a:rPr>
              <a:t>Percent of Pneumococcal Vaccination Services Delivered by Provider Type and Rural-Urban Designation, 2012 to 2015</a:t>
            </a:r>
            <a:endParaRPr lang="en-US" sz="2800" dirty="0">
              <a:solidFill>
                <a:schemeClr val="bg1"/>
              </a:solidFill>
              <a:latin typeface="Times New Roman" panose="02020603050405020304" pitchFamily="18" charset="0"/>
              <a:ea typeface="Times New Roman" panose="02020603050405020304" pitchFamily="18" charset="0"/>
            </a:endParaRPr>
          </a:p>
        </p:txBody>
      </p:sp>
      <p:graphicFrame>
        <p:nvGraphicFramePr>
          <p:cNvPr id="3" name="Chart 2">
            <a:extLst>
              <a:ext uri="{FF2B5EF4-FFF2-40B4-BE49-F238E27FC236}">
                <a16:creationId xmlns:a16="http://schemas.microsoft.com/office/drawing/2014/main" id="{F544BAE6-54B4-EF4B-8F1E-0AB77F7E20E7}"/>
              </a:ext>
            </a:extLst>
          </p:cNvPr>
          <p:cNvGraphicFramePr/>
          <p:nvPr>
            <p:extLst>
              <p:ext uri="{D42A27DB-BD31-4B8C-83A1-F6EECF244321}">
                <p14:modId xmlns:p14="http://schemas.microsoft.com/office/powerpoint/2010/main" val="646578818"/>
              </p:ext>
            </p:extLst>
          </p:nvPr>
        </p:nvGraphicFramePr>
        <p:xfrm>
          <a:off x="990600" y="1752600"/>
          <a:ext cx="10515600" cy="4453649"/>
        </p:xfrm>
        <a:graphic>
          <a:graphicData uri="http://schemas.openxmlformats.org/drawingml/2006/chart">
            <c:chart xmlns:c="http://schemas.openxmlformats.org/drawingml/2006/chart" xmlns:r="http://schemas.openxmlformats.org/officeDocument/2006/relationships" r:id="rId3"/>
          </a:graphicData>
        </a:graphic>
      </p:graphicFrame>
      <p:pic>
        <p:nvPicPr>
          <p:cNvPr id="12" name="Picture 2">
            <a:extLst>
              <a:ext uri="{FF2B5EF4-FFF2-40B4-BE49-F238E27FC236}">
                <a16:creationId xmlns:a16="http://schemas.microsoft.com/office/drawing/2014/main" id="{A39BAA28-84FA-FF4A-8BE1-BCC7139E25B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20200" y="615132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975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AF3897-AD1C-A942-8DD6-A5EB433C4680}"/>
              </a:ext>
            </a:extLst>
          </p:cNvPr>
          <p:cNvSpPr>
            <a:spLocks noGrp="1"/>
          </p:cNvSpPr>
          <p:nvPr>
            <p:ph type="title"/>
          </p:nvPr>
        </p:nvSpPr>
        <p:spPr>
          <a:xfrm>
            <a:off x="2252885" y="55331"/>
            <a:ext cx="7838694" cy="1240070"/>
          </a:xfrm>
        </p:spPr>
        <p:txBody>
          <a:bodyPr anchor="ctr">
            <a:normAutofit/>
          </a:bodyPr>
          <a:lstStyle/>
          <a:p>
            <a:r>
              <a:rPr lang="en-US" dirty="0"/>
              <a:t>Summary of Model Results</a:t>
            </a:r>
          </a:p>
        </p:txBody>
      </p:sp>
      <p:sp>
        <p:nvSpPr>
          <p:cNvPr id="14" name="Rectangle 13">
            <a:extLst>
              <a:ext uri="{FF2B5EF4-FFF2-40B4-BE49-F238E27FC236}">
                <a16:creationId xmlns:a16="http://schemas.microsoft.com/office/drawing/2014/main" id="{A5711A0E-A428-4ED1-96CB-33D69FD842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4656" y="2043804"/>
            <a:ext cx="7642689"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a:solidFill>
                <a:prstClr val="white"/>
              </a:solidFill>
              <a:latin typeface="Calibri" panose="020F0502020204030204"/>
            </a:endParaRPr>
          </a:p>
        </p:txBody>
      </p:sp>
      <p:graphicFrame>
        <p:nvGraphicFramePr>
          <p:cNvPr id="9" name="Content Placeholder 6">
            <a:extLst>
              <a:ext uri="{FF2B5EF4-FFF2-40B4-BE49-F238E27FC236}">
                <a16:creationId xmlns:a16="http://schemas.microsoft.com/office/drawing/2014/main" id="{55E0B5D7-EFAB-4325-AE3A-482713330597}"/>
              </a:ext>
            </a:extLst>
          </p:cNvPr>
          <p:cNvGraphicFramePr>
            <a:graphicFrameLocks noGrp="1"/>
          </p:cNvGraphicFramePr>
          <p:nvPr>
            <p:ph idx="1"/>
            <p:extLst>
              <p:ext uri="{D42A27DB-BD31-4B8C-83A1-F6EECF244321}">
                <p14:modId xmlns:p14="http://schemas.microsoft.com/office/powerpoint/2010/main" val="1046825390"/>
              </p:ext>
            </p:extLst>
          </p:nvPr>
        </p:nvGraphicFramePr>
        <p:xfrm>
          <a:off x="381000" y="1143000"/>
          <a:ext cx="11506200" cy="5063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a:extLst>
              <a:ext uri="{FF2B5EF4-FFF2-40B4-BE49-F238E27FC236}">
                <a16:creationId xmlns:a16="http://schemas.microsoft.com/office/drawing/2014/main" id="{60CD923B-6C24-514B-87CE-32448DDA25D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20200" y="615132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7169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C8AD6-0BE7-D944-9649-8FEC2C7A79DF}"/>
              </a:ext>
            </a:extLst>
          </p:cNvPr>
          <p:cNvSpPr>
            <a:spLocks noGrp="1"/>
          </p:cNvSpPr>
          <p:nvPr>
            <p:ph type="title"/>
          </p:nvPr>
        </p:nvSpPr>
        <p:spPr>
          <a:xfrm>
            <a:off x="838200" y="152400"/>
            <a:ext cx="10515600" cy="1325563"/>
          </a:xfrm>
        </p:spPr>
        <p:txBody>
          <a:bodyPr>
            <a:normAutofit/>
          </a:bodyPr>
          <a:lstStyle/>
          <a:p>
            <a:r>
              <a:rPr lang="en-US" dirty="0"/>
              <a:t>Summary of Key Findings</a:t>
            </a:r>
          </a:p>
        </p:txBody>
      </p:sp>
      <p:graphicFrame>
        <p:nvGraphicFramePr>
          <p:cNvPr id="5" name="Content Placeholder 2">
            <a:extLst>
              <a:ext uri="{FF2B5EF4-FFF2-40B4-BE49-F238E27FC236}">
                <a16:creationId xmlns:a16="http://schemas.microsoft.com/office/drawing/2014/main" id="{7FF50204-3881-4A0F-8688-88BEC5917348}"/>
              </a:ext>
            </a:extLst>
          </p:cNvPr>
          <p:cNvGraphicFramePr>
            <a:graphicFrameLocks noGrp="1"/>
          </p:cNvGraphicFramePr>
          <p:nvPr>
            <p:ph idx="1"/>
            <p:extLst>
              <p:ext uri="{D42A27DB-BD31-4B8C-83A1-F6EECF244321}">
                <p14:modId xmlns:p14="http://schemas.microsoft.com/office/powerpoint/2010/main" val="2690931541"/>
              </p:ext>
            </p:extLst>
          </p:nvPr>
        </p:nvGraphicFramePr>
        <p:xfrm>
          <a:off x="838200" y="1646914"/>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a:extLst>
              <a:ext uri="{FF2B5EF4-FFF2-40B4-BE49-F238E27FC236}">
                <a16:creationId xmlns:a16="http://schemas.microsoft.com/office/drawing/2014/main" id="{05F56662-0FD7-5A4A-B6B4-43027890819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18022" y="6167203"/>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672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C8AD6-0BE7-D944-9649-8FEC2C7A79DF}"/>
              </a:ext>
            </a:extLst>
          </p:cNvPr>
          <p:cNvSpPr>
            <a:spLocks noGrp="1"/>
          </p:cNvSpPr>
          <p:nvPr>
            <p:ph type="title"/>
          </p:nvPr>
        </p:nvSpPr>
        <p:spPr>
          <a:xfrm>
            <a:off x="1524000" y="304800"/>
            <a:ext cx="9440332" cy="1325563"/>
          </a:xfrm>
        </p:spPr>
        <p:txBody>
          <a:bodyPr>
            <a:normAutofit/>
          </a:bodyPr>
          <a:lstStyle/>
          <a:p>
            <a:r>
              <a:rPr lang="en-US" dirty="0"/>
              <a:t>Summary of Key Findings</a:t>
            </a:r>
          </a:p>
        </p:txBody>
      </p:sp>
      <p:graphicFrame>
        <p:nvGraphicFramePr>
          <p:cNvPr id="5" name="Content Placeholder 2">
            <a:extLst>
              <a:ext uri="{FF2B5EF4-FFF2-40B4-BE49-F238E27FC236}">
                <a16:creationId xmlns:a16="http://schemas.microsoft.com/office/drawing/2014/main" id="{59EED531-AB4E-4A6C-A01E-DD1131E113D5}"/>
              </a:ext>
            </a:extLst>
          </p:cNvPr>
          <p:cNvGraphicFramePr>
            <a:graphicFrameLocks noGrp="1"/>
          </p:cNvGraphicFramePr>
          <p:nvPr>
            <p:ph idx="1"/>
            <p:extLst>
              <p:ext uri="{D42A27DB-BD31-4B8C-83A1-F6EECF244321}">
                <p14:modId xmlns:p14="http://schemas.microsoft.com/office/powerpoint/2010/main" val="2453927322"/>
              </p:ext>
            </p:extLst>
          </p:nvPr>
        </p:nvGraphicFramePr>
        <p:xfrm>
          <a:off x="838200" y="1447799"/>
          <a:ext cx="10515600" cy="4758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2">
            <a:extLst>
              <a:ext uri="{FF2B5EF4-FFF2-40B4-BE49-F238E27FC236}">
                <a16:creationId xmlns:a16="http://schemas.microsoft.com/office/drawing/2014/main" id="{5F62D069-2DC2-934B-A7C3-DDF2426CF3B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067800" y="620665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4189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9CAC-F700-7145-A8F4-A1CD4E55AB8E}"/>
              </a:ext>
            </a:extLst>
          </p:cNvPr>
          <p:cNvSpPr>
            <a:spLocks noGrp="1"/>
          </p:cNvSpPr>
          <p:nvPr>
            <p:ph type="title"/>
          </p:nvPr>
        </p:nvSpPr>
        <p:spPr>
          <a:xfrm>
            <a:off x="838200" y="365125"/>
            <a:ext cx="10515600" cy="1325563"/>
          </a:xfrm>
        </p:spPr>
        <p:txBody>
          <a:bodyPr>
            <a:normAutofit/>
          </a:bodyPr>
          <a:lstStyle/>
          <a:p>
            <a:r>
              <a:rPr lang="en-US"/>
              <a:t>Conclusion and Recommendations</a:t>
            </a:r>
          </a:p>
        </p:txBody>
      </p:sp>
      <p:graphicFrame>
        <p:nvGraphicFramePr>
          <p:cNvPr id="5" name="Content Placeholder 2">
            <a:extLst>
              <a:ext uri="{FF2B5EF4-FFF2-40B4-BE49-F238E27FC236}">
                <a16:creationId xmlns:a16="http://schemas.microsoft.com/office/drawing/2014/main" id="{52B43747-5142-45D4-A8A0-4B224EB58F37}"/>
              </a:ext>
            </a:extLst>
          </p:cNvPr>
          <p:cNvGraphicFramePr>
            <a:graphicFrameLocks noGrp="1"/>
          </p:cNvGraphicFramePr>
          <p:nvPr>
            <p:ph idx="1"/>
            <p:extLst>
              <p:ext uri="{D42A27DB-BD31-4B8C-83A1-F6EECF244321}">
                <p14:modId xmlns:p14="http://schemas.microsoft.com/office/powerpoint/2010/main" val="24192495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a:extLst>
              <a:ext uri="{FF2B5EF4-FFF2-40B4-BE49-F238E27FC236}">
                <a16:creationId xmlns:a16="http://schemas.microsoft.com/office/drawing/2014/main" id="{1E3BE1B8-0628-7D40-B852-8BFA37ECBE9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372600" y="620665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531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r>
              <a:rPr lang="en-US" sz="4000" dirty="0">
                <a:solidFill>
                  <a:srgbClr val="FFFFFF"/>
                </a:solidFill>
              </a:rPr>
              <a:t>Research Team</a:t>
            </a:r>
          </a:p>
        </p:txBody>
      </p:sp>
      <p:cxnSp>
        <p:nvCxnSpPr>
          <p:cNvPr id="25" name="Straight Connector 24">
            <a:extLst>
              <a:ext uri="{FF2B5EF4-FFF2-40B4-BE49-F238E27FC236}">
                <a16:creationId xmlns:a16="http://schemas.microsoft.com/office/drawing/2014/main"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18" name="Content Placeholder 2">
            <a:extLst>
              <a:ext uri="{FF2B5EF4-FFF2-40B4-BE49-F238E27FC236}">
                <a16:creationId xmlns:a16="http://schemas.microsoft.com/office/drawing/2014/main" id="{29D76752-6540-4B3B-846C-CE66E6F2D196}"/>
              </a:ext>
            </a:extLst>
          </p:cNvPr>
          <p:cNvGraphicFramePr>
            <a:graphicFrameLocks noGrp="1"/>
          </p:cNvGraphicFramePr>
          <p:nvPr>
            <p:ph idx="1"/>
            <p:extLst>
              <p:ext uri="{D42A27DB-BD31-4B8C-83A1-F6EECF244321}">
                <p14:modId xmlns:p14="http://schemas.microsoft.com/office/powerpoint/2010/main" val="525000036"/>
              </p:ext>
            </p:extLst>
          </p:nvPr>
        </p:nvGraphicFramePr>
        <p:xfrm>
          <a:off x="5398008" y="2836069"/>
          <a:ext cx="6269038" cy="2100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2">
            <a:extLst>
              <a:ext uri="{FF2B5EF4-FFF2-40B4-BE49-F238E27FC236}">
                <a16:creationId xmlns:a16="http://schemas.microsoft.com/office/drawing/2014/main" id="{67833EFC-514B-434B-AB82-DE94496E0C5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372600" y="620665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143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r>
              <a:rPr lang="en-US" sz="3200" dirty="0">
                <a:solidFill>
                  <a:srgbClr val="FFFFFF"/>
                </a:solidFill>
              </a:rPr>
              <a:t>Acknowledgement</a:t>
            </a:r>
          </a:p>
        </p:txBody>
      </p:sp>
      <p:cxnSp>
        <p:nvCxnSpPr>
          <p:cNvPr id="25" name="Straight Connector 24">
            <a:extLst>
              <a:ext uri="{FF2B5EF4-FFF2-40B4-BE49-F238E27FC236}">
                <a16:creationId xmlns:a16="http://schemas.microsoft.com/office/drawing/2014/main"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18" name="Content Placeholder 2">
            <a:extLst>
              <a:ext uri="{FF2B5EF4-FFF2-40B4-BE49-F238E27FC236}">
                <a16:creationId xmlns:a16="http://schemas.microsoft.com/office/drawing/2014/main" id="{29D76752-6540-4B3B-846C-CE66E6F2D196}"/>
              </a:ext>
            </a:extLst>
          </p:cNvPr>
          <p:cNvGraphicFramePr>
            <a:graphicFrameLocks noGrp="1"/>
          </p:cNvGraphicFramePr>
          <p:nvPr>
            <p:ph idx="1"/>
            <p:extLst>
              <p:ext uri="{D42A27DB-BD31-4B8C-83A1-F6EECF244321}">
                <p14:modId xmlns:p14="http://schemas.microsoft.com/office/powerpoint/2010/main" val="884130042"/>
              </p:ext>
            </p:extLst>
          </p:nvPr>
        </p:nvGraphicFramePr>
        <p:xfrm>
          <a:off x="5257552" y="1100137"/>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a:extLst>
              <a:ext uri="{FF2B5EF4-FFF2-40B4-BE49-F238E27FC236}">
                <a16:creationId xmlns:a16="http://schemas.microsoft.com/office/drawing/2014/main" id="{40A79BC3-CA19-FA45-BA1F-45A7C20D9CE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87972" y="620665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284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298A-2BB4-B94E-A0A6-8F2C6B117E92}"/>
              </a:ext>
            </a:extLst>
          </p:cNvPr>
          <p:cNvSpPr>
            <a:spLocks noGrp="1"/>
          </p:cNvSpPr>
          <p:nvPr>
            <p:ph type="title"/>
          </p:nvPr>
        </p:nvSpPr>
        <p:spPr>
          <a:xfrm>
            <a:off x="2228850" y="53253"/>
            <a:ext cx="7886700" cy="1325563"/>
          </a:xfrm>
        </p:spPr>
        <p:txBody>
          <a:bodyPr>
            <a:normAutofit/>
          </a:bodyPr>
          <a:lstStyle/>
          <a:p>
            <a:r>
              <a:rPr lang="en-US" dirty="0"/>
              <a:t>Pneumococcal Disease</a:t>
            </a:r>
          </a:p>
        </p:txBody>
      </p:sp>
      <p:graphicFrame>
        <p:nvGraphicFramePr>
          <p:cNvPr id="38" name="Content Placeholder 35">
            <a:extLst>
              <a:ext uri="{FF2B5EF4-FFF2-40B4-BE49-F238E27FC236}">
                <a16:creationId xmlns:a16="http://schemas.microsoft.com/office/drawing/2014/main" id="{C8AFD3C6-70E7-45C0-899A-3598509164ED}"/>
              </a:ext>
            </a:extLst>
          </p:cNvPr>
          <p:cNvGraphicFramePr>
            <a:graphicFrameLocks noGrp="1"/>
          </p:cNvGraphicFramePr>
          <p:nvPr>
            <p:ph idx="1"/>
            <p:extLst>
              <p:ext uri="{D42A27DB-BD31-4B8C-83A1-F6EECF244321}">
                <p14:modId xmlns:p14="http://schemas.microsoft.com/office/powerpoint/2010/main" val="2569329087"/>
              </p:ext>
            </p:extLst>
          </p:nvPr>
        </p:nvGraphicFramePr>
        <p:xfrm>
          <a:off x="914400" y="1372099"/>
          <a:ext cx="10515600" cy="48048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9" name="Picture 2">
            <a:extLst>
              <a:ext uri="{FF2B5EF4-FFF2-40B4-BE49-F238E27FC236}">
                <a16:creationId xmlns:a16="http://schemas.microsoft.com/office/drawing/2014/main" id="{B3B2710F-9B04-F34E-A906-F24B155B5EC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82200" y="6318699"/>
            <a:ext cx="1865610" cy="47573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a:extLst>
              <a:ext uri="{FF2B5EF4-FFF2-40B4-BE49-F238E27FC236}">
                <a16:creationId xmlns:a16="http://schemas.microsoft.com/office/drawing/2014/main" id="{090AEE31-47C8-494F-975D-AEEC90F42C1E}"/>
              </a:ext>
            </a:extLst>
          </p:cNvPr>
          <p:cNvSpPr/>
          <p:nvPr/>
        </p:nvSpPr>
        <p:spPr>
          <a:xfrm>
            <a:off x="1981200" y="6318699"/>
            <a:ext cx="6705600" cy="500073"/>
          </a:xfrm>
          <a:prstGeom prst="rect">
            <a:avLst/>
          </a:prstGeom>
        </p:spPr>
        <p:txBody>
          <a:bodyPr wrap="square">
            <a:spAutoFit/>
          </a:bodyPr>
          <a:lstStyle/>
          <a:p>
            <a:pPr>
              <a:lnSpc>
                <a:spcPct val="115000"/>
              </a:lnSpc>
              <a:spcBef>
                <a:spcPts val="500"/>
              </a:spcBef>
              <a:spcAft>
                <a:spcPts val="300"/>
              </a:spcAft>
            </a:pPr>
            <a:r>
              <a:rPr lang="en-US" sz="1200" dirty="0">
                <a:latin typeface="Times New Roman" panose="02020603050405020304" pitchFamily="18" charset="0"/>
                <a:ea typeface="Times New Roman" panose="02020603050405020304" pitchFamily="18" charset="0"/>
              </a:rPr>
              <a:t>CDC. </a:t>
            </a:r>
            <a:r>
              <a:rPr lang="en-US" sz="1200" i="1" dirty="0">
                <a:latin typeface="Times New Roman" panose="02020603050405020304" pitchFamily="18" charset="0"/>
                <a:ea typeface="Times New Roman" panose="02020603050405020304" pitchFamily="18" charset="0"/>
              </a:rPr>
              <a:t>Epidemiology and Prevention of Vaccine-Preventable Diseases (The Pink Book), </a:t>
            </a:r>
            <a:r>
              <a:rPr lang="en-US" sz="1200" dirty="0">
                <a:latin typeface="Times New Roman" panose="02020603050405020304" pitchFamily="18" charset="0"/>
                <a:ea typeface="Times New Roman" panose="02020603050405020304" pitchFamily="18" charset="0"/>
              </a:rPr>
              <a:t>13th ed. Washington, DC: Public Health Foundation; 2015. </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13423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phic 5" descr="Questions">
            <a:extLst>
              <a:ext uri="{FF2B5EF4-FFF2-40B4-BE49-F238E27FC236}">
                <a16:creationId xmlns:a16="http://schemas.microsoft.com/office/drawing/2014/main" id="{8D723774-F4B7-4F63-92D3-384C3B8EC9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352800" y="753996"/>
            <a:ext cx="5037204" cy="5037204"/>
          </a:xfrm>
          <a:prstGeom prst="rect">
            <a:avLst/>
          </a:prstGeom>
        </p:spPr>
      </p:pic>
      <p:pic>
        <p:nvPicPr>
          <p:cNvPr id="28" name="Picture 2">
            <a:extLst>
              <a:ext uri="{FF2B5EF4-FFF2-40B4-BE49-F238E27FC236}">
                <a16:creationId xmlns:a16="http://schemas.microsoft.com/office/drawing/2014/main" id="{97B65F85-93ED-7143-B323-14849C6EADE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96400" y="620665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252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298A-2BB4-B94E-A0A6-8F2C6B117E92}"/>
              </a:ext>
            </a:extLst>
          </p:cNvPr>
          <p:cNvSpPr>
            <a:spLocks noGrp="1"/>
          </p:cNvSpPr>
          <p:nvPr>
            <p:ph type="title"/>
          </p:nvPr>
        </p:nvSpPr>
        <p:spPr>
          <a:xfrm>
            <a:off x="1206756" y="305545"/>
            <a:ext cx="5605629" cy="994172"/>
          </a:xfrm>
        </p:spPr>
        <p:txBody>
          <a:bodyPr>
            <a:normAutofit/>
          </a:bodyPr>
          <a:lstStyle/>
          <a:p>
            <a:r>
              <a:rPr lang="en-US" sz="3850" dirty="0"/>
              <a:t>Pneumococcal Vaccination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3CFF6F3-E560-DC47-8972-D4FBE25CEC1F}"/>
                  </a:ext>
                </a:extLst>
              </p:cNvPr>
              <p:cNvSpPr>
                <a:spLocks noGrp="1"/>
              </p:cNvSpPr>
              <p:nvPr>
                <p:ph idx="1"/>
              </p:nvPr>
            </p:nvSpPr>
            <p:spPr>
              <a:xfrm>
                <a:off x="609600" y="1676400"/>
                <a:ext cx="6799943" cy="4602751"/>
              </a:xfrm>
            </p:spPr>
            <p:txBody>
              <a:bodyPr anchor="ctr">
                <a:normAutofit fontScale="92500" lnSpcReduction="10000"/>
              </a:bodyPr>
              <a:lstStyle/>
              <a:p>
                <a:r>
                  <a:rPr lang="en-US" sz="3600" dirty="0"/>
                  <a:t>2-dose vaccination series  recommended for persons age</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65</a:t>
                </a:r>
              </a:p>
              <a:p>
                <a:pPr lvl="1"/>
                <a:r>
                  <a:rPr lang="en-US" sz="3600" dirty="0"/>
                  <a:t>1 dose PCV13 at age 65 and 1 dose PPSV23 at least 1 year later</a:t>
                </a:r>
                <a:endParaRPr lang="en-US" sz="3600" baseline="30000" dirty="0"/>
              </a:p>
              <a:p>
                <a:r>
                  <a:rPr lang="en-US" sz="3600" dirty="0"/>
                  <a:t> Vaccination rates remain low</a:t>
                </a:r>
              </a:p>
              <a:p>
                <a:pPr lvl="1"/>
                <a:r>
                  <a:rPr lang="en-US" sz="3600" dirty="0"/>
                  <a:t> 50% for either vaccine individually</a:t>
                </a:r>
              </a:p>
              <a:p>
                <a:pPr lvl="1"/>
                <a:r>
                  <a:rPr lang="en-US" sz="3600" dirty="0"/>
                  <a:t>&lt;20% for 2-dose series</a:t>
                </a:r>
                <a:endParaRPr lang="en-US" sz="2400" dirty="0"/>
              </a:p>
              <a:p>
                <a:pPr marL="0" indent="0">
                  <a:buNone/>
                </a:pPr>
                <a:endParaRPr lang="en-US" sz="2100" dirty="0"/>
              </a:p>
            </p:txBody>
          </p:sp>
        </mc:Choice>
        <mc:Fallback xmlns="">
          <p:sp>
            <p:nvSpPr>
              <p:cNvPr id="3" name="Content Placeholder 2">
                <a:extLst>
                  <a:ext uri="{FF2B5EF4-FFF2-40B4-BE49-F238E27FC236}">
                    <a16:creationId xmlns:a16="http://schemas.microsoft.com/office/drawing/2014/main" id="{13CFF6F3-E560-DC47-8972-D4FBE25CEC1F}"/>
                  </a:ext>
                </a:extLst>
              </p:cNvPr>
              <p:cNvSpPr>
                <a:spLocks noGrp="1" noRot="1" noChangeAspect="1" noMove="1" noResize="1" noEditPoints="1" noAdjustHandles="1" noChangeArrowheads="1" noChangeShapeType="1" noTextEdit="1"/>
              </p:cNvSpPr>
              <p:nvPr>
                <p:ph idx="1"/>
              </p:nvPr>
            </p:nvSpPr>
            <p:spPr>
              <a:xfrm>
                <a:off x="609600" y="1676400"/>
                <a:ext cx="6799943" cy="4602751"/>
              </a:xfrm>
              <a:blipFill>
                <a:blip r:embed="rId3"/>
                <a:stretch>
                  <a:fillRect l="-2243" t="-6077" r="-1308" b="-829"/>
                </a:stretch>
              </a:blipFill>
            </p:spPr>
            <p:txBody>
              <a:bodyPr/>
              <a:lstStyle/>
              <a:p>
                <a:r>
                  <a:rPr lang="en-US">
                    <a:noFill/>
                  </a:rPr>
                  <a:t> </a:t>
                </a:r>
              </a:p>
            </p:txBody>
          </p:sp>
        </mc:Fallback>
      </mc:AlternateContent>
      <p:sp>
        <p:nvSpPr>
          <p:cNvPr id="54" name="Rectangle 53">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3436"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6" name="Oval 55">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3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4" name="Graphic 23" descr="Needle">
            <a:extLst>
              <a:ext uri="{FF2B5EF4-FFF2-40B4-BE49-F238E27FC236}">
                <a16:creationId xmlns:a16="http://schemas.microsoft.com/office/drawing/2014/main" id="{417326CF-74FE-421C-A34C-BF7B930A50D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148965" y="2865142"/>
            <a:ext cx="1143455" cy="1143455"/>
          </a:xfrm>
          <a:prstGeom prst="rect">
            <a:avLst/>
          </a:prstGeom>
        </p:spPr>
      </p:pic>
      <p:sp>
        <p:nvSpPr>
          <p:cNvPr id="12" name="Rectangle 11">
            <a:extLst>
              <a:ext uri="{FF2B5EF4-FFF2-40B4-BE49-F238E27FC236}">
                <a16:creationId xmlns:a16="http://schemas.microsoft.com/office/drawing/2014/main" id="{FE470D2F-2104-F440-8599-A9DE81EF21D2}"/>
              </a:ext>
            </a:extLst>
          </p:cNvPr>
          <p:cNvSpPr/>
          <p:nvPr/>
        </p:nvSpPr>
        <p:spPr>
          <a:xfrm>
            <a:off x="717275" y="6206737"/>
            <a:ext cx="6629400" cy="449097"/>
          </a:xfrm>
          <a:prstGeom prst="rect">
            <a:avLst/>
          </a:prstGeom>
        </p:spPr>
        <p:txBody>
          <a:bodyPr wrap="square">
            <a:spAutoFit/>
          </a:bodyPr>
          <a:lstStyle/>
          <a:p>
            <a:pPr>
              <a:lnSpc>
                <a:spcPct val="115000"/>
              </a:lnSpc>
              <a:spcBef>
                <a:spcPts val="500"/>
              </a:spcBef>
              <a:spcAft>
                <a:spcPts val="300"/>
              </a:spcAft>
            </a:pPr>
            <a:r>
              <a:rPr lang="en-US" sz="1050" dirty="0">
                <a:solidFill>
                  <a:srgbClr val="000000"/>
                </a:solidFill>
                <a:latin typeface="Times New Roman" panose="02020603050405020304" pitchFamily="18" charset="0"/>
                <a:ea typeface="Times New Roman" panose="02020603050405020304" pitchFamily="18" charset="0"/>
              </a:rPr>
              <a:t>McLaughlin J et al. Disparities in Uptake of 13-valent Pneumococcal Conjugate Vaccine among Older Adults Following Routine Recommendation in the United States. </a:t>
            </a:r>
            <a:r>
              <a:rPr lang="en-US" sz="1050" i="1" dirty="0">
                <a:solidFill>
                  <a:srgbClr val="000000"/>
                </a:solidFill>
                <a:latin typeface="Times New Roman" panose="02020603050405020304" pitchFamily="18" charset="0"/>
                <a:ea typeface="Times New Roman" panose="02020603050405020304" pitchFamily="18" charset="0"/>
              </a:rPr>
              <a:t>Open Forum Infectious Diseases</a:t>
            </a:r>
            <a:r>
              <a:rPr lang="en-US" sz="1050" dirty="0">
                <a:solidFill>
                  <a:srgbClr val="000000"/>
                </a:solidFill>
                <a:latin typeface="Times New Roman" panose="02020603050405020304" pitchFamily="18" charset="0"/>
                <a:ea typeface="Times New Roman" panose="02020603050405020304" pitchFamily="18" charset="0"/>
              </a:rPr>
              <a:t>. 2017;4(</a:t>
            </a:r>
            <a:r>
              <a:rPr lang="en-US" sz="1050" dirty="0" err="1">
                <a:solidFill>
                  <a:srgbClr val="000000"/>
                </a:solidFill>
                <a:latin typeface="Times New Roman" panose="02020603050405020304" pitchFamily="18" charset="0"/>
                <a:ea typeface="Times New Roman" panose="02020603050405020304" pitchFamily="18" charset="0"/>
              </a:rPr>
              <a:t>Suppl</a:t>
            </a:r>
            <a:r>
              <a:rPr lang="en-US" sz="1050" dirty="0">
                <a:solidFill>
                  <a:srgbClr val="000000"/>
                </a:solidFill>
                <a:latin typeface="Times New Roman" panose="02020603050405020304" pitchFamily="18" charset="0"/>
                <a:ea typeface="Times New Roman" panose="02020603050405020304" pitchFamily="18" charset="0"/>
              </a:rPr>
              <a:t> 1):S468-S469. .</a:t>
            </a:r>
            <a:endParaRPr lang="en-US" sz="1100" dirty="0">
              <a:latin typeface="Times New Roman" panose="02020603050405020304" pitchFamily="18" charset="0"/>
              <a:ea typeface="Times New Roman" panose="02020603050405020304" pitchFamily="18" charset="0"/>
            </a:endParaRPr>
          </a:p>
        </p:txBody>
      </p:sp>
      <p:pic>
        <p:nvPicPr>
          <p:cNvPr id="13" name="Picture 2">
            <a:extLst>
              <a:ext uri="{FF2B5EF4-FFF2-40B4-BE49-F238E27FC236}">
                <a16:creationId xmlns:a16="http://schemas.microsoft.com/office/drawing/2014/main" id="{E6AD87E9-9473-7144-9FC7-050DB117580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93222" y="620665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687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E0DC-ADCE-DD4E-ADD1-3AA0D1B61B18}"/>
              </a:ext>
            </a:extLst>
          </p:cNvPr>
          <p:cNvSpPr>
            <a:spLocks noGrp="1"/>
          </p:cNvSpPr>
          <p:nvPr>
            <p:ph type="title"/>
          </p:nvPr>
        </p:nvSpPr>
        <p:spPr>
          <a:xfrm>
            <a:off x="1143000" y="606565"/>
            <a:ext cx="9524999" cy="1325563"/>
          </a:xfrm>
        </p:spPr>
        <p:txBody>
          <a:bodyPr anchor="ctr">
            <a:normAutofit/>
          </a:bodyPr>
          <a:lstStyle/>
          <a:p>
            <a:pPr>
              <a:lnSpc>
                <a:spcPct val="90000"/>
              </a:lnSpc>
            </a:pPr>
            <a:r>
              <a:rPr lang="en-US" dirty="0"/>
              <a:t>Disparities in Pneumococcal Vaccination</a:t>
            </a:r>
          </a:p>
        </p:txBody>
      </p:sp>
      <p:sp>
        <p:nvSpPr>
          <p:cNvPr id="15" name="Rectangle 14">
            <a:extLst>
              <a:ext uri="{FF2B5EF4-FFF2-40B4-BE49-F238E27FC236}">
                <a16:creationId xmlns:a16="http://schemas.microsoft.com/office/drawing/2014/main" id="{A5711A0E-A428-4ED1-96CB-33D69FD842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4656" y="2043804"/>
            <a:ext cx="7642689"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3D1AE980-9214-42A3-AF4B-EE54F1F0D8FA}"/>
              </a:ext>
            </a:extLst>
          </p:cNvPr>
          <p:cNvGraphicFramePr>
            <a:graphicFrameLocks noGrp="1"/>
          </p:cNvGraphicFramePr>
          <p:nvPr>
            <p:ph idx="1"/>
            <p:extLst>
              <p:ext uri="{D42A27DB-BD31-4B8C-83A1-F6EECF244321}">
                <p14:modId xmlns:p14="http://schemas.microsoft.com/office/powerpoint/2010/main" val="3354158622"/>
              </p:ext>
            </p:extLst>
          </p:nvPr>
        </p:nvGraphicFramePr>
        <p:xfrm>
          <a:off x="1524000" y="2260470"/>
          <a:ext cx="9677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a:extLst>
              <a:ext uri="{FF2B5EF4-FFF2-40B4-BE49-F238E27FC236}">
                <a16:creationId xmlns:a16="http://schemas.microsoft.com/office/drawing/2014/main" id="{76A93A09-8273-0F47-A1BA-CB780C137FE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387918" y="6206657"/>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0E4A8C6B-71CA-914A-8768-6940094DD115}"/>
              </a:ext>
            </a:extLst>
          </p:cNvPr>
          <p:cNvSpPr/>
          <p:nvPr/>
        </p:nvSpPr>
        <p:spPr>
          <a:xfrm>
            <a:off x="1752600" y="6206658"/>
            <a:ext cx="5943600" cy="609077"/>
          </a:xfrm>
          <a:prstGeom prst="rect">
            <a:avLst/>
          </a:prstGeom>
        </p:spPr>
        <p:txBody>
          <a:bodyPr wrap="square">
            <a:spAutoFit/>
          </a:bodyPr>
          <a:lstStyle/>
          <a:p>
            <a:pPr>
              <a:lnSpc>
                <a:spcPct val="115000"/>
              </a:lnSpc>
              <a:spcBef>
                <a:spcPts val="500"/>
              </a:spcBef>
              <a:spcAft>
                <a:spcPts val="300"/>
              </a:spcAft>
            </a:pPr>
            <a:r>
              <a:rPr lang="en-US" sz="1000" dirty="0">
                <a:solidFill>
                  <a:srgbClr val="000000"/>
                </a:solidFill>
                <a:latin typeface="Times New Roman" panose="02020603050405020304" pitchFamily="18" charset="0"/>
                <a:ea typeface="Times New Roman" panose="02020603050405020304" pitchFamily="18" charset="0"/>
              </a:rPr>
              <a:t>McLaughlin J et al. Disparities in Uptake of 13-valent Pneumococcal Conjugate Vaccine among Older Adults Following Routine Recommendation in the United States. </a:t>
            </a:r>
            <a:r>
              <a:rPr lang="en-US" sz="1000" i="1" dirty="0">
                <a:solidFill>
                  <a:srgbClr val="000000"/>
                </a:solidFill>
                <a:latin typeface="Times New Roman" panose="02020603050405020304" pitchFamily="18" charset="0"/>
                <a:ea typeface="Times New Roman" panose="02020603050405020304" pitchFamily="18" charset="0"/>
              </a:rPr>
              <a:t>Open Forum Infectious Diseases</a:t>
            </a:r>
            <a:r>
              <a:rPr lang="en-US" sz="1000" dirty="0">
                <a:solidFill>
                  <a:srgbClr val="000000"/>
                </a:solidFill>
                <a:latin typeface="Times New Roman" panose="02020603050405020304" pitchFamily="18" charset="0"/>
                <a:ea typeface="Times New Roman" panose="02020603050405020304" pitchFamily="18" charset="0"/>
              </a:rPr>
              <a:t>. 2017;4(</a:t>
            </a:r>
            <a:r>
              <a:rPr lang="en-US" sz="1000" dirty="0" err="1">
                <a:solidFill>
                  <a:srgbClr val="000000"/>
                </a:solidFill>
                <a:latin typeface="Times New Roman" panose="02020603050405020304" pitchFamily="18" charset="0"/>
                <a:ea typeface="Times New Roman" panose="02020603050405020304" pitchFamily="18" charset="0"/>
              </a:rPr>
              <a:t>Suppl</a:t>
            </a:r>
            <a:r>
              <a:rPr lang="en-US" sz="1000" dirty="0">
                <a:solidFill>
                  <a:srgbClr val="000000"/>
                </a:solidFill>
                <a:latin typeface="Times New Roman" panose="02020603050405020304" pitchFamily="18" charset="0"/>
                <a:ea typeface="Times New Roman" panose="02020603050405020304" pitchFamily="18" charset="0"/>
              </a:rPr>
              <a:t> 1):S468-S469. </a:t>
            </a:r>
            <a:endParaRPr lang="en-US" sz="105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465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82CC-BD1C-B14F-B116-CECAECCED098}"/>
              </a:ext>
            </a:extLst>
          </p:cNvPr>
          <p:cNvSpPr>
            <a:spLocks noGrp="1"/>
          </p:cNvSpPr>
          <p:nvPr>
            <p:ph type="title"/>
          </p:nvPr>
        </p:nvSpPr>
        <p:spPr>
          <a:xfrm>
            <a:off x="870204" y="606564"/>
            <a:ext cx="10451592" cy="1325563"/>
          </a:xfrm>
        </p:spPr>
        <p:txBody>
          <a:bodyPr anchor="ctr">
            <a:normAutofit/>
          </a:bodyPr>
          <a:lstStyle/>
          <a:p>
            <a:r>
              <a:rPr lang="en-US" sz="4800" dirty="0"/>
              <a:t>Pharmacies as Alternate Sites</a:t>
            </a:r>
          </a:p>
        </p:txBody>
      </p:sp>
      <p:sp>
        <p:nvSpPr>
          <p:cNvPr id="7"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751D980C-F79D-4BD3-A661-50E4D2BB6E0C}"/>
              </a:ext>
            </a:extLst>
          </p:cNvPr>
          <p:cNvGraphicFramePr>
            <a:graphicFrameLocks noGrp="1"/>
          </p:cNvGraphicFramePr>
          <p:nvPr>
            <p:ph idx="1"/>
            <p:extLst>
              <p:ext uri="{D42A27DB-BD31-4B8C-83A1-F6EECF244321}">
                <p14:modId xmlns:p14="http://schemas.microsoft.com/office/powerpoint/2010/main" val="1638178282"/>
              </p:ext>
            </p:extLst>
          </p:nvPr>
        </p:nvGraphicFramePr>
        <p:xfrm>
          <a:off x="1000874" y="2385390"/>
          <a:ext cx="10657726" cy="3866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2">
            <a:extLst>
              <a:ext uri="{FF2B5EF4-FFF2-40B4-BE49-F238E27FC236}">
                <a16:creationId xmlns:a16="http://schemas.microsoft.com/office/drawing/2014/main" id="{B6C3220B-B472-574B-8363-7D3D8D75C94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438538" y="6186668"/>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206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0D00-3B71-C542-97C0-470E0F55AD54}"/>
              </a:ext>
            </a:extLst>
          </p:cNvPr>
          <p:cNvSpPr>
            <a:spLocks noGrp="1"/>
          </p:cNvSpPr>
          <p:nvPr>
            <p:ph type="title"/>
          </p:nvPr>
        </p:nvSpPr>
        <p:spPr>
          <a:xfrm>
            <a:off x="838200" y="365125"/>
            <a:ext cx="10515600" cy="1325563"/>
          </a:xfrm>
        </p:spPr>
        <p:txBody>
          <a:bodyPr>
            <a:normAutofit/>
          </a:bodyPr>
          <a:lstStyle/>
          <a:p>
            <a:r>
              <a:rPr lang="en-US"/>
              <a:t>Study Objectives</a:t>
            </a:r>
          </a:p>
        </p:txBody>
      </p:sp>
      <p:graphicFrame>
        <p:nvGraphicFramePr>
          <p:cNvPr id="5" name="Content Placeholder 2">
            <a:extLst>
              <a:ext uri="{FF2B5EF4-FFF2-40B4-BE49-F238E27FC236}">
                <a16:creationId xmlns:a16="http://schemas.microsoft.com/office/drawing/2014/main" id="{A0B12944-D81B-4EED-A85D-668F0C918ADA}"/>
              </a:ext>
            </a:extLst>
          </p:cNvPr>
          <p:cNvGraphicFramePr>
            <a:graphicFrameLocks noGrp="1"/>
          </p:cNvGraphicFramePr>
          <p:nvPr>
            <p:ph idx="1"/>
            <p:extLst>
              <p:ext uri="{D42A27DB-BD31-4B8C-83A1-F6EECF244321}">
                <p14:modId xmlns:p14="http://schemas.microsoft.com/office/powerpoint/2010/main" val="208340911"/>
              </p:ext>
            </p:extLst>
          </p:nvPr>
        </p:nvGraphicFramePr>
        <p:xfrm>
          <a:off x="838200" y="158915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a:extLst>
              <a:ext uri="{FF2B5EF4-FFF2-40B4-BE49-F238E27FC236}">
                <a16:creationId xmlns:a16="http://schemas.microsoft.com/office/drawing/2014/main" id="{6EDF18EE-4792-7D4E-AFA5-096FE1B69B4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6167203"/>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941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9DB27-69B3-964F-B7FC-7C47D13392DB}"/>
              </a:ext>
            </a:extLst>
          </p:cNvPr>
          <p:cNvSpPr>
            <a:spLocks noGrp="1"/>
          </p:cNvSpPr>
          <p:nvPr>
            <p:ph type="title"/>
          </p:nvPr>
        </p:nvSpPr>
        <p:spPr>
          <a:xfrm>
            <a:off x="838200" y="365125"/>
            <a:ext cx="10515600" cy="1325563"/>
          </a:xfrm>
        </p:spPr>
        <p:txBody>
          <a:bodyPr>
            <a:normAutofit/>
          </a:bodyPr>
          <a:lstStyle/>
          <a:p>
            <a:r>
              <a:rPr lang="en-US"/>
              <a:t>Methods</a:t>
            </a:r>
          </a:p>
        </p:txBody>
      </p:sp>
      <p:graphicFrame>
        <p:nvGraphicFramePr>
          <p:cNvPr id="5" name="Content Placeholder 2">
            <a:extLst>
              <a:ext uri="{FF2B5EF4-FFF2-40B4-BE49-F238E27FC236}">
                <a16:creationId xmlns:a16="http://schemas.microsoft.com/office/drawing/2014/main" id="{C78E6CF1-7E82-4C3C-BAE5-87D00EA5DA09}"/>
              </a:ext>
            </a:extLst>
          </p:cNvPr>
          <p:cNvGraphicFramePr>
            <a:graphicFrameLocks noGrp="1"/>
          </p:cNvGraphicFramePr>
          <p:nvPr>
            <p:ph idx="1"/>
            <p:extLst>
              <p:ext uri="{D42A27DB-BD31-4B8C-83A1-F6EECF244321}">
                <p14:modId xmlns:p14="http://schemas.microsoft.com/office/powerpoint/2010/main" val="1618915521"/>
              </p:ext>
            </p:extLst>
          </p:nvPr>
        </p:nvGraphicFramePr>
        <p:xfrm>
          <a:off x="838200" y="1447801"/>
          <a:ext cx="10896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2">
            <a:extLst>
              <a:ext uri="{FF2B5EF4-FFF2-40B4-BE49-F238E27FC236}">
                <a16:creationId xmlns:a16="http://schemas.microsoft.com/office/drawing/2014/main" id="{E3BD9779-D331-3B42-9CED-17B8585D532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6167203"/>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01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9DB27-69B3-964F-B7FC-7C47D13392DB}"/>
              </a:ext>
            </a:extLst>
          </p:cNvPr>
          <p:cNvSpPr>
            <a:spLocks noGrp="1"/>
          </p:cNvSpPr>
          <p:nvPr>
            <p:ph type="title"/>
          </p:nvPr>
        </p:nvSpPr>
        <p:spPr>
          <a:xfrm>
            <a:off x="838200" y="365125"/>
            <a:ext cx="10515600" cy="1325563"/>
          </a:xfrm>
        </p:spPr>
        <p:txBody>
          <a:bodyPr>
            <a:normAutofit/>
          </a:bodyPr>
          <a:lstStyle/>
          <a:p>
            <a:r>
              <a:rPr lang="en-US"/>
              <a:t>Methods</a:t>
            </a:r>
          </a:p>
        </p:txBody>
      </p:sp>
      <p:graphicFrame>
        <p:nvGraphicFramePr>
          <p:cNvPr id="5" name="Content Placeholder 2">
            <a:extLst>
              <a:ext uri="{FF2B5EF4-FFF2-40B4-BE49-F238E27FC236}">
                <a16:creationId xmlns:a16="http://schemas.microsoft.com/office/drawing/2014/main" id="{C78E6CF1-7E82-4C3C-BAE5-87D00EA5DA09}"/>
              </a:ext>
            </a:extLst>
          </p:cNvPr>
          <p:cNvGraphicFramePr>
            <a:graphicFrameLocks noGrp="1"/>
          </p:cNvGraphicFramePr>
          <p:nvPr>
            <p:ph idx="1"/>
            <p:extLst>
              <p:ext uri="{D42A27DB-BD31-4B8C-83A1-F6EECF244321}">
                <p14:modId xmlns:p14="http://schemas.microsoft.com/office/powerpoint/2010/main" val="35465580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a:extLst>
              <a:ext uri="{FF2B5EF4-FFF2-40B4-BE49-F238E27FC236}">
                <a16:creationId xmlns:a16="http://schemas.microsoft.com/office/drawing/2014/main" id="{76A533EA-C968-3043-9E6C-A20C5F8FAE9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6167203"/>
            <a:ext cx="2560162" cy="6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632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0807-BFE8-9E49-A17A-C2B5FA7327F4}"/>
              </a:ext>
            </a:extLst>
          </p:cNvPr>
          <p:cNvSpPr>
            <a:spLocks noGrp="1"/>
          </p:cNvSpPr>
          <p:nvPr>
            <p:ph type="title"/>
          </p:nvPr>
        </p:nvSpPr>
        <p:spPr>
          <a:xfrm>
            <a:off x="1524000" y="2245810"/>
            <a:ext cx="6413500" cy="1355750"/>
          </a:xfrm>
        </p:spPr>
        <p:txBody>
          <a:bodyPr vert="horz" lIns="91440" tIns="45720" rIns="91440" bIns="45720" rtlCol="0" anchor="b">
            <a:normAutofit/>
          </a:bodyPr>
          <a:lstStyle/>
          <a:p>
            <a:pPr algn="l">
              <a:lnSpc>
                <a:spcPct val="90000"/>
              </a:lnSpc>
            </a:pPr>
            <a:r>
              <a:rPr lang="en-US" sz="5400"/>
              <a:t>Findings</a:t>
            </a:r>
          </a:p>
        </p:txBody>
      </p:sp>
      <p:sp>
        <p:nvSpPr>
          <p:cNvPr id="35" name="Freeform 17">
            <a:extLst>
              <a:ext uri="{FF2B5EF4-FFF2-40B4-BE49-F238E27FC236}">
                <a16:creationId xmlns:a16="http://schemas.microsoft.com/office/drawing/2014/main" id="{41F18803-BE79-4916-AE6B-5DE238B367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663110" cy="2130951"/>
          </a:xfrm>
          <a:custGeom>
            <a:avLst/>
            <a:gdLst>
              <a:gd name="connsiteX0" fmla="*/ 0 w 8663110"/>
              <a:gd name="connsiteY0" fmla="*/ 0 h 2130951"/>
              <a:gd name="connsiteX1" fmla="*/ 819150 w 8663110"/>
              <a:gd name="connsiteY1" fmla="*/ 0 h 2130951"/>
              <a:gd name="connsiteX2" fmla="*/ 1028700 w 8663110"/>
              <a:gd name="connsiteY2" fmla="*/ 0 h 2130951"/>
              <a:gd name="connsiteX3" fmla="*/ 4187970 w 8663110"/>
              <a:gd name="connsiteY3" fmla="*/ 0 h 2130951"/>
              <a:gd name="connsiteX4" fmla="*/ 4400550 w 8663110"/>
              <a:gd name="connsiteY4" fmla="*/ 0 h 2130951"/>
              <a:gd name="connsiteX5" fmla="*/ 5262791 w 8663110"/>
              <a:gd name="connsiteY5" fmla="*/ 0 h 2130951"/>
              <a:gd name="connsiteX6" fmla="*/ 5262791 w 8663110"/>
              <a:gd name="connsiteY6" fmla="*/ 478 h 2130951"/>
              <a:gd name="connsiteX7" fmla="*/ 8663110 w 8663110"/>
              <a:gd name="connsiteY7" fmla="*/ 478 h 2130951"/>
              <a:gd name="connsiteX8" fmla="*/ 7676422 w 8663110"/>
              <a:gd name="connsiteY8" fmla="*/ 2130951 h 2130951"/>
              <a:gd name="connsiteX9" fmla="*/ 4400550 w 8663110"/>
              <a:gd name="connsiteY9" fmla="*/ 2130951 h 2130951"/>
              <a:gd name="connsiteX10" fmla="*/ 4187970 w 8663110"/>
              <a:gd name="connsiteY10" fmla="*/ 2130951 h 2130951"/>
              <a:gd name="connsiteX11" fmla="*/ 1028700 w 8663110"/>
              <a:gd name="connsiteY11" fmla="*/ 2130951 h 2130951"/>
              <a:gd name="connsiteX12" fmla="*/ 819150 w 8663110"/>
              <a:gd name="connsiteY12" fmla="*/ 2130951 h 2130951"/>
              <a:gd name="connsiteX13" fmla="*/ 0 w 8663110"/>
              <a:gd name="connsiteY13"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663110" h="2130951">
                <a:moveTo>
                  <a:pt x="0" y="0"/>
                </a:moveTo>
                <a:lnTo>
                  <a:pt x="819150" y="0"/>
                </a:lnTo>
                <a:lnTo>
                  <a:pt x="1028700" y="0"/>
                </a:lnTo>
                <a:lnTo>
                  <a:pt x="4187970" y="0"/>
                </a:lnTo>
                <a:lnTo>
                  <a:pt x="4400550" y="0"/>
                </a:lnTo>
                <a:lnTo>
                  <a:pt x="5262791" y="0"/>
                </a:lnTo>
                <a:lnTo>
                  <a:pt x="5262791" y="478"/>
                </a:lnTo>
                <a:lnTo>
                  <a:pt x="8663110" y="478"/>
                </a:lnTo>
                <a:lnTo>
                  <a:pt x="7676422" y="2130951"/>
                </a:lnTo>
                <a:lnTo>
                  <a:pt x="4400550" y="2130951"/>
                </a:lnTo>
                <a:lnTo>
                  <a:pt x="4187970" y="2130951"/>
                </a:lnTo>
                <a:lnTo>
                  <a:pt x="1028700" y="2130951"/>
                </a:lnTo>
                <a:lnTo>
                  <a:pt x="819150" y="2130951"/>
                </a:lnTo>
                <a:lnTo>
                  <a:pt x="0" y="2130951"/>
                </a:lnTo>
                <a:close/>
              </a:path>
            </a:pathLst>
          </a:custGeom>
          <a:solidFill>
            <a:srgbClr val="6A7F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Bar chart">
            <a:extLst>
              <a:ext uri="{FF2B5EF4-FFF2-40B4-BE49-F238E27FC236}">
                <a16:creationId xmlns:a16="http://schemas.microsoft.com/office/drawing/2014/main" id="{A608D293-1227-4CAA-99D3-243E440CB4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954354" y="643467"/>
            <a:ext cx="2624667" cy="2624667"/>
          </a:xfrm>
          <a:prstGeom prst="rect">
            <a:avLst/>
          </a:prstGeom>
        </p:spPr>
      </p:pic>
      <p:sp>
        <p:nvSpPr>
          <p:cNvPr id="37" name="Freeform 18">
            <a:extLst>
              <a:ext uri="{FF2B5EF4-FFF2-40B4-BE49-F238E27FC236}">
                <a16:creationId xmlns:a16="http://schemas.microsoft.com/office/drawing/2014/main" id="{C15229F3-7A2E-4558-98FE-7A5F69409D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83319"/>
            <a:ext cx="6516874" cy="2174681"/>
          </a:xfrm>
          <a:custGeom>
            <a:avLst/>
            <a:gdLst>
              <a:gd name="connsiteX0" fmla="*/ 0 w 6516874"/>
              <a:gd name="connsiteY0" fmla="*/ 0 h 2174681"/>
              <a:gd name="connsiteX1" fmla="*/ 819150 w 6516874"/>
              <a:gd name="connsiteY1" fmla="*/ 0 h 2174681"/>
              <a:gd name="connsiteX2" fmla="*/ 1038225 w 6516874"/>
              <a:gd name="connsiteY2" fmla="*/ 0 h 2174681"/>
              <a:gd name="connsiteX3" fmla="*/ 6516874 w 6516874"/>
              <a:gd name="connsiteY3" fmla="*/ 0 h 2174681"/>
              <a:gd name="connsiteX4" fmla="*/ 5509712 w 6516874"/>
              <a:gd name="connsiteY4" fmla="*/ 2174681 h 2174681"/>
              <a:gd name="connsiteX5" fmla="*/ 1038225 w 6516874"/>
              <a:gd name="connsiteY5" fmla="*/ 2174681 h 2174681"/>
              <a:gd name="connsiteX6" fmla="*/ 947987 w 6516874"/>
              <a:gd name="connsiteY6" fmla="*/ 2174681 h 2174681"/>
              <a:gd name="connsiteX7" fmla="*/ 819150 w 6516874"/>
              <a:gd name="connsiteY7" fmla="*/ 2174681 h 2174681"/>
              <a:gd name="connsiteX8" fmla="*/ 0 w 6516874"/>
              <a:gd name="connsiteY8" fmla="*/ 2174681 h 217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6874" h="2174681">
                <a:moveTo>
                  <a:pt x="0" y="0"/>
                </a:moveTo>
                <a:lnTo>
                  <a:pt x="819150" y="0"/>
                </a:lnTo>
                <a:lnTo>
                  <a:pt x="1038225" y="0"/>
                </a:lnTo>
                <a:lnTo>
                  <a:pt x="6516874" y="0"/>
                </a:lnTo>
                <a:lnTo>
                  <a:pt x="5509712" y="2174681"/>
                </a:lnTo>
                <a:lnTo>
                  <a:pt x="1038225" y="2174681"/>
                </a:lnTo>
                <a:lnTo>
                  <a:pt x="947987" y="2174681"/>
                </a:lnTo>
                <a:lnTo>
                  <a:pt x="819150" y="2174681"/>
                </a:lnTo>
                <a:lnTo>
                  <a:pt x="0" y="2174681"/>
                </a:lnTo>
                <a:close/>
              </a:path>
            </a:pathLst>
          </a:cu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Picture 2">
            <a:extLst>
              <a:ext uri="{FF2B5EF4-FFF2-40B4-BE49-F238E27FC236}">
                <a16:creationId xmlns:a16="http://schemas.microsoft.com/office/drawing/2014/main" id="{403CFC66-26BE-B744-A82B-7AE10FABF01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37500" y="5410200"/>
            <a:ext cx="4040717" cy="103038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6935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1141</Words>
  <Application>Microsoft Office PowerPoint</Application>
  <PresentationFormat>Widescreen</PresentationFormat>
  <Paragraphs>160</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 Math</vt:lpstr>
      <vt:lpstr>Times New Roman</vt:lpstr>
      <vt:lpstr>Office Theme</vt:lpstr>
      <vt:lpstr>Assessing Disparities in Pneumococcal Vaccine Service Delivery in the Rural Fee-for-Service Medicare Population</vt:lpstr>
      <vt:lpstr>Pneumococcal Disease</vt:lpstr>
      <vt:lpstr>Pneumococcal Vaccination</vt:lpstr>
      <vt:lpstr>Disparities in Pneumococcal Vaccination</vt:lpstr>
      <vt:lpstr>Pharmacies as Alternate Sites</vt:lpstr>
      <vt:lpstr>Study Objectives</vt:lpstr>
      <vt:lpstr>Methods</vt:lpstr>
      <vt:lpstr>Methods</vt:lpstr>
      <vt:lpstr>Findings</vt:lpstr>
      <vt:lpstr>PowerPoint Presentation</vt:lpstr>
      <vt:lpstr>Rate of Pneumococcal Vaccine Service Delivery per Eligible Population, 2015</vt:lpstr>
      <vt:lpstr>PowerPoint Presentation</vt:lpstr>
      <vt:lpstr>Percent of Pneumococcal Vaccination Services Delivered by Provider Type and Rural-Urban Designation, 2012 to 2015</vt:lpstr>
      <vt:lpstr>Summary of Model Results</vt:lpstr>
      <vt:lpstr>Summary of Key Findings</vt:lpstr>
      <vt:lpstr>Summary of Key Findings</vt:lpstr>
      <vt:lpstr>Conclusion and Recommendations</vt:lpstr>
      <vt:lpstr>Research Team</vt:lpstr>
      <vt:lpstr>Acknowledgement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Disparities in Pneumococcal Vaccine Service Delivery in the Rural Fee-for-Service Medicare Population</dc:title>
  <dc:creator>Rippetoe Freeman, Patricia</dc:creator>
  <cp:lastModifiedBy>Cecil, Julia</cp:lastModifiedBy>
  <cp:revision>2</cp:revision>
  <dcterms:created xsi:type="dcterms:W3CDTF">2019-03-18T16:11:49Z</dcterms:created>
  <dcterms:modified xsi:type="dcterms:W3CDTF">2019-05-06T15:36:33Z</dcterms:modified>
</cp:coreProperties>
</file>