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tiff" ContentType="image/tiff"/>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0233600" cy="31089600"/>
  <p:notesSz cx="7010400" cy="9296400"/>
  <p:defaultTextStyle>
    <a:defPPr>
      <a:defRPr lang="en-US"/>
    </a:defPPr>
    <a:lvl1pPr algn="l" rtl="0" eaLnBrk="0" fontAlgn="base" hangingPunct="0">
      <a:spcBef>
        <a:spcPct val="0"/>
      </a:spcBef>
      <a:spcAft>
        <a:spcPct val="0"/>
      </a:spcAft>
      <a:defRPr sz="2200" kern="1200">
        <a:solidFill>
          <a:schemeClr val="tx1"/>
        </a:solidFill>
        <a:latin typeface="Times" charset="0"/>
        <a:ea typeface="+mn-ea"/>
        <a:cs typeface="+mn-cs"/>
      </a:defRPr>
    </a:lvl1pPr>
    <a:lvl2pPr marL="457200" algn="l" rtl="0" eaLnBrk="0" fontAlgn="base" hangingPunct="0">
      <a:spcBef>
        <a:spcPct val="0"/>
      </a:spcBef>
      <a:spcAft>
        <a:spcPct val="0"/>
      </a:spcAft>
      <a:defRPr sz="2200" kern="1200">
        <a:solidFill>
          <a:schemeClr val="tx1"/>
        </a:solidFill>
        <a:latin typeface="Times" charset="0"/>
        <a:ea typeface="+mn-ea"/>
        <a:cs typeface="+mn-cs"/>
      </a:defRPr>
    </a:lvl2pPr>
    <a:lvl3pPr marL="914400" algn="l" rtl="0" eaLnBrk="0" fontAlgn="base" hangingPunct="0">
      <a:spcBef>
        <a:spcPct val="0"/>
      </a:spcBef>
      <a:spcAft>
        <a:spcPct val="0"/>
      </a:spcAft>
      <a:defRPr sz="2200" kern="1200">
        <a:solidFill>
          <a:schemeClr val="tx1"/>
        </a:solidFill>
        <a:latin typeface="Times" charset="0"/>
        <a:ea typeface="+mn-ea"/>
        <a:cs typeface="+mn-cs"/>
      </a:defRPr>
    </a:lvl3pPr>
    <a:lvl4pPr marL="1371600" algn="l" rtl="0" eaLnBrk="0" fontAlgn="base" hangingPunct="0">
      <a:spcBef>
        <a:spcPct val="0"/>
      </a:spcBef>
      <a:spcAft>
        <a:spcPct val="0"/>
      </a:spcAft>
      <a:defRPr sz="2200" kern="1200">
        <a:solidFill>
          <a:schemeClr val="tx1"/>
        </a:solidFill>
        <a:latin typeface="Times" charset="0"/>
        <a:ea typeface="+mn-ea"/>
        <a:cs typeface="+mn-cs"/>
      </a:defRPr>
    </a:lvl4pPr>
    <a:lvl5pPr marL="1828800" algn="l" rtl="0" eaLnBrk="0" fontAlgn="base" hangingPunct="0">
      <a:spcBef>
        <a:spcPct val="0"/>
      </a:spcBef>
      <a:spcAft>
        <a:spcPct val="0"/>
      </a:spcAft>
      <a:defRPr sz="2200" kern="1200">
        <a:solidFill>
          <a:schemeClr val="tx1"/>
        </a:solidFill>
        <a:latin typeface="Times" charset="0"/>
        <a:ea typeface="+mn-ea"/>
        <a:cs typeface="+mn-cs"/>
      </a:defRPr>
    </a:lvl5pPr>
    <a:lvl6pPr marL="2286000" algn="l" defTabSz="914400" rtl="0" eaLnBrk="1" latinLnBrk="0" hangingPunct="1">
      <a:defRPr sz="2200" kern="1200">
        <a:solidFill>
          <a:schemeClr val="tx1"/>
        </a:solidFill>
        <a:latin typeface="Times" charset="0"/>
        <a:ea typeface="+mn-ea"/>
        <a:cs typeface="+mn-cs"/>
      </a:defRPr>
    </a:lvl6pPr>
    <a:lvl7pPr marL="2743200" algn="l" defTabSz="914400" rtl="0" eaLnBrk="1" latinLnBrk="0" hangingPunct="1">
      <a:defRPr sz="2200" kern="1200">
        <a:solidFill>
          <a:schemeClr val="tx1"/>
        </a:solidFill>
        <a:latin typeface="Times" charset="0"/>
        <a:ea typeface="+mn-ea"/>
        <a:cs typeface="+mn-cs"/>
      </a:defRPr>
    </a:lvl7pPr>
    <a:lvl8pPr marL="3200400" algn="l" defTabSz="914400" rtl="0" eaLnBrk="1" latinLnBrk="0" hangingPunct="1">
      <a:defRPr sz="2200" kern="1200">
        <a:solidFill>
          <a:schemeClr val="tx1"/>
        </a:solidFill>
        <a:latin typeface="Times" charset="0"/>
        <a:ea typeface="+mn-ea"/>
        <a:cs typeface="+mn-cs"/>
      </a:defRPr>
    </a:lvl8pPr>
    <a:lvl9pPr marL="3657600" algn="l" defTabSz="914400" rtl="0" eaLnBrk="1" latinLnBrk="0" hangingPunct="1">
      <a:defRPr sz="22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9792">
          <p15:clr>
            <a:srgbClr val="A4A3A4"/>
          </p15:clr>
        </p15:guide>
        <p15:guide id="2" pos="12672">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5BE7B2-5041-2CBA-1FD8-6C2AA85715B8}" name="Thaxton Wiggins, Amanda" initials="TWA" userId="S::acthax2@uky.edu::74edcbd2-0275-41b4-935a-832c74b486a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ecil, Julia G" initials="CJG" lastIdx="6" clrIdx="0"/>
  <p:cmAuthor id="2" name="ukcphit" initials="u"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3366"/>
    <a:srgbClr val="FFCC66"/>
    <a:srgbClr val="FFCC99"/>
    <a:srgbClr val="0E04D8"/>
    <a:srgbClr val="00005C"/>
    <a:srgbClr val="DFF8FD"/>
    <a:srgbClr val="EAEAEA"/>
    <a:srgbClr val="DFF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9450" autoAdjust="0"/>
    <p:restoredTop sz="92453" autoAdjust="0"/>
  </p:normalViewPr>
  <p:slideViewPr>
    <p:cSldViewPr>
      <p:cViewPr varScale="1">
        <p:scale>
          <a:sx n="19" d="100"/>
          <a:sy n="19" d="100"/>
        </p:scale>
        <p:origin x="1891" y="115"/>
      </p:cViewPr>
      <p:guideLst>
        <p:guide orient="horz" pos="9792"/>
        <p:guide pos="12672"/>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8/10/relationships/authors" Targe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64788172558637"/>
          <c:y val="3.0721123237396956E-2"/>
          <c:w val="0.87374945162892093"/>
          <c:h val="0.74405096669240889"/>
        </c:manualLayout>
      </c:layout>
      <c:barChart>
        <c:barDir val="col"/>
        <c:grouping val="clustered"/>
        <c:varyColors val="0"/>
        <c:ser>
          <c:idx val="0"/>
          <c:order val="0"/>
          <c:tx>
            <c:strRef>
              <c:f>Sheet1!$B$1</c:f>
              <c:strCache>
                <c:ptCount val="1"/>
                <c:pt idx="0">
                  <c:v>Rural</c:v>
                </c:pt>
              </c:strCache>
            </c:strRef>
          </c:tx>
          <c:spPr>
            <a:solidFill>
              <a:schemeClr val="accent1"/>
            </a:solidFill>
            <a:ln w="34925" cap="rnd">
              <a:solidFill>
                <a:schemeClr val="tx2">
                  <a:lumMod val="65000"/>
                  <a:lumOff val="35000"/>
                </a:schemeClr>
              </a:solidFill>
              <a:prstDash val="solid"/>
              <a:round/>
            </a:ln>
            <a:effectLst/>
          </c:spPr>
          <c:invertIfNegative val="0"/>
          <c:errBars>
            <c:errBarType val="both"/>
            <c:errValType val="cust"/>
            <c:noEndCap val="0"/>
            <c:plus>
              <c:numRef>
                <c:f>Sheet1!$F$2:$F$4</c:f>
                <c:numCache>
                  <c:formatCode>General</c:formatCode>
                  <c:ptCount val="3"/>
                  <c:pt idx="0">
                    <c:v>6.6830119999999997</c:v>
                  </c:pt>
                  <c:pt idx="1">
                    <c:v>10.722376000000001</c:v>
                  </c:pt>
                  <c:pt idx="2">
                    <c:v>7.3733239999999993</c:v>
                  </c:pt>
                </c:numCache>
              </c:numRef>
            </c:plus>
            <c:minus>
              <c:numRef>
                <c:f>Sheet1!$F$2:$F$4</c:f>
                <c:numCache>
                  <c:formatCode>General</c:formatCode>
                  <c:ptCount val="3"/>
                  <c:pt idx="0">
                    <c:v>6.6830119999999997</c:v>
                  </c:pt>
                  <c:pt idx="1">
                    <c:v>10.722376000000001</c:v>
                  </c:pt>
                  <c:pt idx="2">
                    <c:v>7.3733239999999993</c:v>
                  </c:pt>
                </c:numCache>
              </c:numRef>
            </c:minus>
            <c:spPr>
              <a:noFill/>
              <a:ln w="12700" cap="flat" cmpd="sng" algn="ctr">
                <a:solidFill>
                  <a:schemeClr val="tx1">
                    <a:lumMod val="65000"/>
                    <a:lumOff val="35000"/>
                  </a:schemeClr>
                </a:solidFill>
                <a:bevel/>
              </a:ln>
              <a:effectLst/>
            </c:spPr>
          </c:errBars>
          <c:cat>
            <c:numRef>
              <c:f>Sheet1!$A$2:$A$4</c:f>
              <c:numCache>
                <c:formatCode>General</c:formatCode>
                <c:ptCount val="3"/>
                <c:pt idx="0">
                  <c:v>2019</c:v>
                </c:pt>
                <c:pt idx="1">
                  <c:v>2020</c:v>
                </c:pt>
                <c:pt idx="2">
                  <c:v>2022</c:v>
                </c:pt>
              </c:numCache>
            </c:numRef>
          </c:cat>
          <c:val>
            <c:numRef>
              <c:f>Sheet1!$B$2:$B$4</c:f>
              <c:numCache>
                <c:formatCode>General</c:formatCode>
                <c:ptCount val="3"/>
                <c:pt idx="0">
                  <c:v>79.72</c:v>
                </c:pt>
                <c:pt idx="1">
                  <c:v>70.5</c:v>
                </c:pt>
                <c:pt idx="2">
                  <c:v>65.33</c:v>
                </c:pt>
              </c:numCache>
            </c:numRef>
          </c:val>
          <c:extLst>
            <c:ext xmlns:c16="http://schemas.microsoft.com/office/drawing/2014/chart" uri="{C3380CC4-5D6E-409C-BE32-E72D297353CC}">
              <c16:uniqueId val="{00000000-C7E1-40EF-AB1B-A268337105F5}"/>
            </c:ext>
          </c:extLst>
        </c:ser>
        <c:ser>
          <c:idx val="1"/>
          <c:order val="1"/>
          <c:tx>
            <c:strRef>
              <c:f>Sheet1!$C$1</c:f>
              <c:strCache>
                <c:ptCount val="1"/>
                <c:pt idx="0">
                  <c:v>Urban</c:v>
                </c:pt>
              </c:strCache>
            </c:strRef>
          </c:tx>
          <c:spPr>
            <a:solidFill>
              <a:schemeClr val="accent2"/>
            </a:solidFill>
            <a:ln w="22225" cap="rnd">
              <a:solidFill>
                <a:schemeClr val="tx1"/>
              </a:solidFill>
              <a:round/>
            </a:ln>
            <a:effectLst/>
          </c:spPr>
          <c:invertIfNegative val="0"/>
          <c:dPt>
            <c:idx val="2"/>
            <c:invertIfNegative val="0"/>
            <c:bubble3D val="0"/>
            <c:spPr>
              <a:solidFill>
                <a:schemeClr val="accent2"/>
              </a:solidFill>
              <a:ln w="34925" cap="rnd">
                <a:solidFill>
                  <a:schemeClr val="tx1"/>
                </a:solidFill>
                <a:round/>
              </a:ln>
              <a:effectLst/>
            </c:spPr>
            <c:extLst>
              <c:ext xmlns:c16="http://schemas.microsoft.com/office/drawing/2014/chart" uri="{C3380CC4-5D6E-409C-BE32-E72D297353CC}">
                <c16:uniqueId val="{00000001-F2F1-434B-8FD0-702748FECA1C}"/>
              </c:ext>
            </c:extLst>
          </c:dPt>
          <c:errBars>
            <c:errBarType val="both"/>
            <c:errValType val="cust"/>
            <c:noEndCap val="0"/>
            <c:plus>
              <c:numRef>
                <c:f>Sheet1!$H$2:$H$4</c:f>
                <c:numCache>
                  <c:formatCode>General</c:formatCode>
                  <c:ptCount val="3"/>
                  <c:pt idx="0">
                    <c:v>3.1593240000000002</c:v>
                  </c:pt>
                  <c:pt idx="1">
                    <c:v>3.432744</c:v>
                  </c:pt>
                  <c:pt idx="2">
                    <c:v>3.1087560000000001</c:v>
                  </c:pt>
                </c:numCache>
              </c:numRef>
            </c:plus>
            <c:minus>
              <c:numRef>
                <c:f>Sheet1!$H$2:$H$4</c:f>
                <c:numCache>
                  <c:formatCode>General</c:formatCode>
                  <c:ptCount val="3"/>
                  <c:pt idx="0">
                    <c:v>3.1593240000000002</c:v>
                  </c:pt>
                  <c:pt idx="1">
                    <c:v>3.432744</c:v>
                  </c:pt>
                  <c:pt idx="2">
                    <c:v>3.1087560000000001</c:v>
                  </c:pt>
                </c:numCache>
              </c:numRef>
            </c:minus>
            <c:spPr>
              <a:noFill/>
              <a:ln w="12700" cap="flat" cmpd="sng" algn="ctr">
                <a:solidFill>
                  <a:schemeClr val="tx1">
                    <a:lumMod val="65000"/>
                    <a:lumOff val="35000"/>
                  </a:schemeClr>
                </a:solidFill>
                <a:round/>
              </a:ln>
              <a:effectLst/>
            </c:spPr>
          </c:errBars>
          <c:cat>
            <c:numRef>
              <c:f>Sheet1!$A$2:$A$4</c:f>
              <c:numCache>
                <c:formatCode>General</c:formatCode>
                <c:ptCount val="3"/>
                <c:pt idx="0">
                  <c:v>2019</c:v>
                </c:pt>
                <c:pt idx="1">
                  <c:v>2020</c:v>
                </c:pt>
                <c:pt idx="2">
                  <c:v>2022</c:v>
                </c:pt>
              </c:numCache>
            </c:numRef>
          </c:cat>
          <c:val>
            <c:numRef>
              <c:f>Sheet1!$C$2:$C$4</c:f>
              <c:numCache>
                <c:formatCode>General</c:formatCode>
                <c:ptCount val="3"/>
                <c:pt idx="0">
                  <c:v>80.94</c:v>
                </c:pt>
                <c:pt idx="1">
                  <c:v>78.72</c:v>
                </c:pt>
                <c:pt idx="2">
                  <c:v>75.36</c:v>
                </c:pt>
              </c:numCache>
            </c:numRef>
          </c:val>
          <c:extLst>
            <c:ext xmlns:c16="http://schemas.microsoft.com/office/drawing/2014/chart" uri="{C3380CC4-5D6E-409C-BE32-E72D297353CC}">
              <c16:uniqueId val="{00000001-C7E1-40EF-AB1B-A268337105F5}"/>
            </c:ext>
          </c:extLst>
        </c:ser>
        <c:dLbls>
          <c:showLegendKey val="0"/>
          <c:showVal val="0"/>
          <c:showCatName val="0"/>
          <c:showSerName val="0"/>
          <c:showPercent val="0"/>
          <c:showBubbleSize val="0"/>
        </c:dLbls>
        <c:gapWidth val="150"/>
        <c:overlap val="-10"/>
        <c:axId val="1257317456"/>
        <c:axId val="1257316624"/>
      </c:barChart>
      <c:catAx>
        <c:axId val="1257317456"/>
        <c:scaling>
          <c:orientation val="minMax"/>
        </c:scaling>
        <c:delete val="0"/>
        <c:axPos val="b"/>
        <c:title>
          <c:tx>
            <c:rich>
              <a:bodyPr rot="0" spcFirstLastPara="1" vertOverflow="ellipsis" vert="horz" wrap="square" anchor="ctr" anchorCtr="1"/>
              <a:lstStyle/>
              <a:p>
                <a:pPr>
                  <a:defRPr sz="3600" b="0" i="0" u="none" strike="noStrike" kern="1200" baseline="0">
                    <a:solidFill>
                      <a:schemeClr val="tx1"/>
                    </a:solidFill>
                    <a:latin typeface="Calibri" panose="020F0502020204030204" pitchFamily="34" charset="0"/>
                    <a:ea typeface="+mn-ea"/>
                    <a:cs typeface="+mn-cs"/>
                  </a:defRPr>
                </a:pPr>
                <a:r>
                  <a:rPr lang="en-US"/>
                  <a:t>Survey year</a:t>
                </a:r>
              </a:p>
            </c:rich>
          </c:tx>
          <c:overlay val="0"/>
          <c:spPr>
            <a:noFill/>
            <a:ln>
              <a:noFill/>
            </a:ln>
            <a:effectLst/>
          </c:spPr>
          <c:txPr>
            <a:bodyPr rot="0" spcFirstLastPara="1" vertOverflow="ellipsis" vert="horz" wrap="square" anchor="ctr" anchorCtr="1"/>
            <a:lstStyle/>
            <a:p>
              <a:pPr>
                <a:defRPr sz="3600" b="0" i="0" u="none" strike="noStrike" kern="1200" baseline="0">
                  <a:solidFill>
                    <a:schemeClr val="tx1"/>
                  </a:solidFill>
                  <a:latin typeface="Calibri" panose="020F0502020204030204"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solidFill>
                <a:latin typeface="Calibri" panose="020F0502020204030204" pitchFamily="34" charset="0"/>
                <a:ea typeface="+mn-ea"/>
                <a:cs typeface="+mn-cs"/>
              </a:defRPr>
            </a:pPr>
            <a:endParaRPr lang="en-US"/>
          </a:p>
        </c:txPr>
        <c:crossAx val="1257316624"/>
        <c:crosses val="autoZero"/>
        <c:auto val="1"/>
        <c:lblAlgn val="ctr"/>
        <c:lblOffset val="100"/>
        <c:noMultiLvlLbl val="0"/>
      </c:catAx>
      <c:valAx>
        <c:axId val="1257316624"/>
        <c:scaling>
          <c:orientation val="minMax"/>
          <c:max val="1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3600" b="0" i="0" u="none" strike="noStrike" kern="1200" baseline="0">
                    <a:solidFill>
                      <a:schemeClr val="tx1"/>
                    </a:solidFill>
                    <a:latin typeface="Calibri" panose="020F0502020204030204" pitchFamily="34" charset="0"/>
                    <a:ea typeface="+mn-ea"/>
                    <a:cs typeface="+mn-cs"/>
                  </a:defRPr>
                </a:pPr>
                <a:r>
                  <a:rPr lang="en-US" dirty="0"/>
                  <a:t>Weighted % Pap screening</a:t>
                </a:r>
              </a:p>
            </c:rich>
          </c:tx>
          <c:layout>
            <c:manualLayout>
              <c:xMode val="edge"/>
              <c:yMode val="edge"/>
              <c:x val="3.2413090805146282E-2"/>
              <c:y val="0.17521571761796342"/>
            </c:manualLayout>
          </c:layout>
          <c:overlay val="0"/>
          <c:spPr>
            <a:noFill/>
            <a:ln>
              <a:noFill/>
            </a:ln>
            <a:effectLst/>
          </c:spPr>
          <c:txPr>
            <a:bodyPr rot="-5400000" spcFirstLastPara="1" vertOverflow="ellipsis" vert="horz" wrap="square" anchor="ctr" anchorCtr="1"/>
            <a:lstStyle/>
            <a:p>
              <a:pPr>
                <a:defRPr sz="3600" b="0" i="0" u="none" strike="noStrike" kern="1200" baseline="0">
                  <a:solidFill>
                    <a:schemeClr val="tx1"/>
                  </a:solidFill>
                  <a:latin typeface="Calibri" panose="020F050202020403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600" b="0" i="0" u="none" strike="noStrike" kern="1200" baseline="0">
                <a:solidFill>
                  <a:schemeClr val="tx1"/>
                </a:solidFill>
                <a:latin typeface="Calibri" panose="020F0502020204030204" pitchFamily="34" charset="0"/>
                <a:ea typeface="+mn-ea"/>
                <a:cs typeface="+mn-cs"/>
              </a:defRPr>
            </a:pPr>
            <a:endParaRPr lang="en-US"/>
          </a:p>
        </c:txPr>
        <c:crossAx val="1257317456"/>
        <c:crosses val="autoZero"/>
        <c:crossBetween val="between"/>
      </c:valAx>
      <c:spPr>
        <a:noFill/>
        <a:ln>
          <a:noFill/>
        </a:ln>
        <a:effectLst/>
      </c:spPr>
    </c:plotArea>
    <c:legend>
      <c:legendPos val="b"/>
      <c:layout>
        <c:manualLayout>
          <c:xMode val="edge"/>
          <c:yMode val="edge"/>
          <c:x val="0.76149363837523476"/>
          <c:y val="3.6819936946350378E-2"/>
          <c:w val="0.20755605204648075"/>
          <c:h val="7.0760907097384709E-2"/>
        </c:manualLayout>
      </c:layout>
      <c:overlay val="0"/>
      <c:spPr>
        <a:noFill/>
        <a:ln>
          <a:noFill/>
        </a:ln>
        <a:effectLst/>
      </c:spPr>
      <c:txPr>
        <a:bodyPr rot="0" spcFirstLastPara="1" vertOverflow="ellipsis" vert="horz" wrap="square" anchor="ctr" anchorCtr="1"/>
        <a:lstStyle/>
        <a:p>
          <a:pPr>
            <a:defRPr sz="3600" b="0" i="0" u="none" strike="noStrike" kern="1200" baseline="0">
              <a:solidFill>
                <a:schemeClr val="tx1"/>
              </a:solidFill>
              <a:latin typeface="Calibri" panose="020F050202020403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3600" b="0" i="0" baseline="0">
          <a:solidFill>
            <a:schemeClr val="tx1"/>
          </a:solidFill>
          <a:latin typeface="Calibri" panose="020F05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50" tIns="46925" rIns="93850" bIns="46925" numCol="1" anchor="t" anchorCtr="0" compatLnSpc="1">
            <a:prstTxWarp prst="textNoShape">
              <a:avLst/>
            </a:prstTxWarp>
          </a:bodyPr>
          <a:lstStyle>
            <a:lvl1pPr defTabSz="938213">
              <a:defRPr sz="1200"/>
            </a:lvl1pPr>
          </a:lstStyle>
          <a:p>
            <a:endParaRPr lang="en-US" altLang="en-US"/>
          </a:p>
        </p:txBody>
      </p:sp>
      <p:sp>
        <p:nvSpPr>
          <p:cNvPr id="5123" name="Rectangle 1027"/>
          <p:cNvSpPr>
            <a:spLocks noGrp="1" noChangeArrowheads="1"/>
          </p:cNvSpPr>
          <p:nvPr>
            <p:ph type="dt" sz="quarter" idx="1"/>
          </p:nvPr>
        </p:nvSpPr>
        <p:spPr bwMode="auto">
          <a:xfrm>
            <a:off x="3971925"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50" tIns="46925" rIns="93850" bIns="46925" numCol="1" anchor="t" anchorCtr="0" compatLnSpc="1">
            <a:prstTxWarp prst="textNoShape">
              <a:avLst/>
            </a:prstTxWarp>
          </a:bodyPr>
          <a:lstStyle>
            <a:lvl1pPr algn="r" defTabSz="938213">
              <a:defRPr sz="1200"/>
            </a:lvl1pPr>
          </a:lstStyle>
          <a:p>
            <a:endParaRPr lang="en-US" altLang="en-US"/>
          </a:p>
        </p:txBody>
      </p:sp>
      <p:sp>
        <p:nvSpPr>
          <p:cNvPr id="5124" name="Rectangle 1028"/>
          <p:cNvSpPr>
            <a:spLocks noGrp="1" noChangeArrowheads="1"/>
          </p:cNvSpPr>
          <p:nvPr>
            <p:ph type="ftr" sz="quarter" idx="2"/>
          </p:nvPr>
        </p:nvSpPr>
        <p:spPr bwMode="auto">
          <a:xfrm>
            <a:off x="0" y="883285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50" tIns="46925" rIns="93850" bIns="46925" numCol="1" anchor="b" anchorCtr="0" compatLnSpc="1">
            <a:prstTxWarp prst="textNoShape">
              <a:avLst/>
            </a:prstTxWarp>
          </a:bodyPr>
          <a:lstStyle>
            <a:lvl1pPr defTabSz="938213">
              <a:defRPr sz="1200"/>
            </a:lvl1pPr>
          </a:lstStyle>
          <a:p>
            <a:endParaRPr lang="en-US" altLang="en-US"/>
          </a:p>
        </p:txBody>
      </p:sp>
      <p:sp>
        <p:nvSpPr>
          <p:cNvPr id="5125" name="Rectangle 1029"/>
          <p:cNvSpPr>
            <a:spLocks noGrp="1" noChangeArrowheads="1"/>
          </p:cNvSpPr>
          <p:nvPr>
            <p:ph type="sldNum" sz="quarter" idx="3"/>
          </p:nvPr>
        </p:nvSpPr>
        <p:spPr bwMode="auto">
          <a:xfrm>
            <a:off x="3971925" y="883285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850" tIns="46925" rIns="93850" bIns="46925" numCol="1" anchor="b" anchorCtr="0" compatLnSpc="1">
            <a:prstTxWarp prst="textNoShape">
              <a:avLst/>
            </a:prstTxWarp>
          </a:bodyPr>
          <a:lstStyle>
            <a:lvl1pPr algn="r" defTabSz="938213">
              <a:defRPr sz="1200"/>
            </a:lvl1pPr>
          </a:lstStyle>
          <a:p>
            <a:fld id="{1C67C88E-4975-4700-9457-BDCF9A4E1DDF}" type="slidenum">
              <a:rPr lang="en-US" altLang="en-US"/>
              <a:pPr/>
              <a:t>‹#›</a:t>
            </a:fld>
            <a:endParaRPr lang="en-US" altLang="en-US"/>
          </a:p>
        </p:txBody>
      </p:sp>
    </p:spTree>
    <p:extLst>
      <p:ext uri="{BB962C8B-B14F-4D97-AF65-F5344CB8AC3E}">
        <p14:creationId xmlns:p14="http://schemas.microsoft.com/office/powerpoint/2010/main" val="1844127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57" tIns="46429" rIns="92857" bIns="46429" numCol="1" anchor="t" anchorCtr="0" compatLnSpc="1">
            <a:prstTxWarp prst="textNoShape">
              <a:avLst/>
            </a:prstTxWarp>
          </a:bodyPr>
          <a:lstStyle>
            <a:lvl1pPr defTabSz="928688">
              <a:defRPr sz="1200"/>
            </a:lvl1pPr>
          </a:lstStyle>
          <a:p>
            <a:endParaRPr lang="en-US" alt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57" tIns="46429" rIns="92857" bIns="46429" numCol="1" anchor="t" anchorCtr="0" compatLnSpc="1">
            <a:prstTxWarp prst="textNoShape">
              <a:avLst/>
            </a:prstTxWarp>
          </a:bodyPr>
          <a:lstStyle>
            <a:lvl1pPr algn="r" defTabSz="928688">
              <a:defRPr sz="1200"/>
            </a:lvl1pPr>
          </a:lstStyle>
          <a:p>
            <a:endParaRPr lang="en-US" altLang="en-US"/>
          </a:p>
        </p:txBody>
      </p:sp>
      <p:sp>
        <p:nvSpPr>
          <p:cNvPr id="26628" name="Rectangle 4"/>
          <p:cNvSpPr>
            <a:spLocks noGrp="1" noRot="1" noChangeAspect="1" noChangeArrowheads="1" noTextEdit="1"/>
          </p:cNvSpPr>
          <p:nvPr>
            <p:ph type="sldImg" idx="2"/>
          </p:nvPr>
        </p:nvSpPr>
        <p:spPr bwMode="auto">
          <a:xfrm>
            <a:off x="1250950" y="698500"/>
            <a:ext cx="4510088"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57" tIns="46429" rIns="92857" bIns="4642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57" tIns="46429" rIns="92857" bIns="46429" numCol="1" anchor="b" anchorCtr="0" compatLnSpc="1">
            <a:prstTxWarp prst="textNoShape">
              <a:avLst/>
            </a:prstTxWarp>
          </a:bodyPr>
          <a:lstStyle>
            <a:lvl1pPr defTabSz="928688">
              <a:defRPr sz="1200"/>
            </a:lvl1pPr>
          </a:lstStyle>
          <a:p>
            <a:endParaRPr lang="en-US" alt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57" tIns="46429" rIns="92857" bIns="46429" numCol="1" anchor="b" anchorCtr="0" compatLnSpc="1">
            <a:prstTxWarp prst="textNoShape">
              <a:avLst/>
            </a:prstTxWarp>
          </a:bodyPr>
          <a:lstStyle>
            <a:lvl1pPr algn="r" defTabSz="928688">
              <a:defRPr sz="1200"/>
            </a:lvl1pPr>
          </a:lstStyle>
          <a:p>
            <a:fld id="{92C9BC43-EEC8-4EB6-8C2E-097C66ECF2FA}" type="slidenum">
              <a:rPr lang="en-US" altLang="en-US"/>
              <a:pPr/>
              <a:t>‹#›</a:t>
            </a:fld>
            <a:endParaRPr lang="en-US" altLang="en-US"/>
          </a:p>
        </p:txBody>
      </p:sp>
    </p:spTree>
    <p:extLst>
      <p:ext uri="{BB962C8B-B14F-4D97-AF65-F5344CB8AC3E}">
        <p14:creationId xmlns:p14="http://schemas.microsoft.com/office/powerpoint/2010/main" val="17729874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C6B991-05E0-435C-82A9-22B12D16EFAE}" type="slidenum">
              <a:rPr lang="en-US" altLang="en-US"/>
              <a:pPr/>
              <a:t>1</a:t>
            </a:fld>
            <a:endParaRPr lang="en-US" alt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838" y="9658350"/>
            <a:ext cx="34197925" cy="6664325"/>
          </a:xfrm>
        </p:spPr>
        <p:txBody>
          <a:bodyPr/>
          <a:lstStyle/>
          <a:p>
            <a:r>
              <a:rPr lang="en-US"/>
              <a:t>Click to edit Master title style</a:t>
            </a:r>
          </a:p>
        </p:txBody>
      </p:sp>
      <p:sp>
        <p:nvSpPr>
          <p:cNvPr id="3" name="Subtitle 2"/>
          <p:cNvSpPr>
            <a:spLocks noGrp="1"/>
          </p:cNvSpPr>
          <p:nvPr>
            <p:ph type="subTitle" idx="1"/>
          </p:nvPr>
        </p:nvSpPr>
        <p:spPr>
          <a:xfrm>
            <a:off x="6035675" y="17618075"/>
            <a:ext cx="28162250" cy="79438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19F7AB1-CF0B-4D16-9E14-63AC46E004E2}" type="slidenum">
              <a:rPr lang="en-US" altLang="en-US"/>
              <a:pPr/>
              <a:t>‹#›</a:t>
            </a:fld>
            <a:endParaRPr lang="en-US" altLang="en-US"/>
          </a:p>
        </p:txBody>
      </p:sp>
    </p:spTree>
    <p:extLst>
      <p:ext uri="{BB962C8B-B14F-4D97-AF65-F5344CB8AC3E}">
        <p14:creationId xmlns:p14="http://schemas.microsoft.com/office/powerpoint/2010/main" val="1475230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CEF5947-FD26-48AB-ABD3-8E1AC0C8F37E}" type="slidenum">
              <a:rPr lang="en-US" altLang="en-US"/>
              <a:pPr/>
              <a:t>‹#›</a:t>
            </a:fld>
            <a:endParaRPr lang="en-US" altLang="en-US"/>
          </a:p>
        </p:txBody>
      </p:sp>
    </p:spTree>
    <p:extLst>
      <p:ext uri="{BB962C8B-B14F-4D97-AF65-F5344CB8AC3E}">
        <p14:creationId xmlns:p14="http://schemas.microsoft.com/office/powerpoint/2010/main" val="2334272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667075" y="2763838"/>
            <a:ext cx="8548688" cy="2487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838" y="2763838"/>
            <a:ext cx="25496837" cy="2487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C72276E-047C-4E10-9E13-CC92576724DB}" type="slidenum">
              <a:rPr lang="en-US" altLang="en-US"/>
              <a:pPr/>
              <a:t>‹#›</a:t>
            </a:fld>
            <a:endParaRPr lang="en-US" altLang="en-US"/>
          </a:p>
        </p:txBody>
      </p:sp>
    </p:spTree>
    <p:extLst>
      <p:ext uri="{BB962C8B-B14F-4D97-AF65-F5344CB8AC3E}">
        <p14:creationId xmlns:p14="http://schemas.microsoft.com/office/powerpoint/2010/main" val="1578123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DCF6DD4-2821-4E8A-AC91-4174ADB6D83A}" type="slidenum">
              <a:rPr lang="en-US" altLang="en-US"/>
              <a:pPr/>
              <a:t>‹#›</a:t>
            </a:fld>
            <a:endParaRPr lang="en-US" altLang="en-US"/>
          </a:p>
        </p:txBody>
      </p:sp>
    </p:spTree>
    <p:extLst>
      <p:ext uri="{BB962C8B-B14F-4D97-AF65-F5344CB8AC3E}">
        <p14:creationId xmlns:p14="http://schemas.microsoft.com/office/powerpoint/2010/main" val="404848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5" y="19978688"/>
            <a:ext cx="34197925" cy="617378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178175" y="13177838"/>
            <a:ext cx="34197925" cy="68008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074A6D7-7210-46ED-BF80-CB7A47294D32}" type="slidenum">
              <a:rPr lang="en-US" altLang="en-US"/>
              <a:pPr/>
              <a:t>‹#›</a:t>
            </a:fld>
            <a:endParaRPr lang="en-US" altLang="en-US"/>
          </a:p>
        </p:txBody>
      </p:sp>
    </p:spTree>
    <p:extLst>
      <p:ext uri="{BB962C8B-B14F-4D97-AF65-F5344CB8AC3E}">
        <p14:creationId xmlns:p14="http://schemas.microsoft.com/office/powerpoint/2010/main" val="188300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838" y="8980488"/>
            <a:ext cx="17022762" cy="18654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193000" y="8980488"/>
            <a:ext cx="17022763" cy="18654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3C814AC-9BF7-4CD7-9F13-3F39DEFDEEF6}" type="slidenum">
              <a:rPr lang="en-US" altLang="en-US"/>
              <a:pPr/>
              <a:t>‹#›</a:t>
            </a:fld>
            <a:endParaRPr lang="en-US" altLang="en-US"/>
          </a:p>
        </p:txBody>
      </p:sp>
    </p:spTree>
    <p:extLst>
      <p:ext uri="{BB962C8B-B14F-4D97-AF65-F5344CB8AC3E}">
        <p14:creationId xmlns:p14="http://schemas.microsoft.com/office/powerpoint/2010/main" val="27990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363" y="1244600"/>
            <a:ext cx="36210875" cy="5181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1363" y="6959600"/>
            <a:ext cx="17776825"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11363" y="9859963"/>
            <a:ext cx="17776825"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7475" y="6959600"/>
            <a:ext cx="17784763"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0437475" y="9859963"/>
            <a:ext cx="17784763"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BDEE2EE-8051-472E-93E0-0DAD1B3AED18}" type="slidenum">
              <a:rPr lang="en-US" altLang="en-US"/>
              <a:pPr/>
              <a:t>‹#›</a:t>
            </a:fld>
            <a:endParaRPr lang="en-US" altLang="en-US"/>
          </a:p>
        </p:txBody>
      </p:sp>
    </p:spTree>
    <p:extLst>
      <p:ext uri="{BB962C8B-B14F-4D97-AF65-F5344CB8AC3E}">
        <p14:creationId xmlns:p14="http://schemas.microsoft.com/office/powerpoint/2010/main" val="2207137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2CEE962-D24F-4656-AA1E-7DB4E3AD514B}" type="slidenum">
              <a:rPr lang="en-US" altLang="en-US"/>
              <a:pPr/>
              <a:t>‹#›</a:t>
            </a:fld>
            <a:endParaRPr lang="en-US" altLang="en-US"/>
          </a:p>
        </p:txBody>
      </p:sp>
    </p:spTree>
    <p:extLst>
      <p:ext uri="{BB962C8B-B14F-4D97-AF65-F5344CB8AC3E}">
        <p14:creationId xmlns:p14="http://schemas.microsoft.com/office/powerpoint/2010/main" val="402831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08E6356-BF54-400C-B895-117BEC544DE7}" type="slidenum">
              <a:rPr lang="en-US" altLang="en-US"/>
              <a:pPr/>
              <a:t>‹#›</a:t>
            </a:fld>
            <a:endParaRPr lang="en-US" altLang="en-US"/>
          </a:p>
        </p:txBody>
      </p:sp>
    </p:spTree>
    <p:extLst>
      <p:ext uri="{BB962C8B-B14F-4D97-AF65-F5344CB8AC3E}">
        <p14:creationId xmlns:p14="http://schemas.microsoft.com/office/powerpoint/2010/main" val="74307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363" y="1238250"/>
            <a:ext cx="13236575" cy="52673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5730538" y="1238250"/>
            <a:ext cx="22491700" cy="265334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363" y="6505575"/>
            <a:ext cx="13236575" cy="2126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73C4DF4-A8A5-4513-A39A-BF93E6428D82}" type="slidenum">
              <a:rPr lang="en-US" altLang="en-US"/>
              <a:pPr/>
              <a:t>‹#›</a:t>
            </a:fld>
            <a:endParaRPr lang="en-US" altLang="en-US"/>
          </a:p>
        </p:txBody>
      </p:sp>
    </p:spTree>
    <p:extLst>
      <p:ext uri="{BB962C8B-B14F-4D97-AF65-F5344CB8AC3E}">
        <p14:creationId xmlns:p14="http://schemas.microsoft.com/office/powerpoint/2010/main" val="79252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700" y="21763038"/>
            <a:ext cx="24139525" cy="25685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886700" y="2778125"/>
            <a:ext cx="24139525" cy="18653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7886700" y="24331613"/>
            <a:ext cx="24139525" cy="364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59F3B1-1BB8-4B2B-B1A9-C1CA89FF40C9}" type="slidenum">
              <a:rPr lang="en-US" altLang="en-US"/>
              <a:pPr/>
              <a:t>‹#›</a:t>
            </a:fld>
            <a:endParaRPr lang="en-US" altLang="en-US"/>
          </a:p>
        </p:txBody>
      </p:sp>
    </p:spTree>
    <p:extLst>
      <p:ext uri="{BB962C8B-B14F-4D97-AF65-F5344CB8AC3E}">
        <p14:creationId xmlns:p14="http://schemas.microsoft.com/office/powerpoint/2010/main" val="420378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17838" y="2763838"/>
            <a:ext cx="34197925"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2" tIns="-195023" rIns="8742" bIns="-195023"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017838" y="8980488"/>
            <a:ext cx="34197925" cy="18654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2" tIns="-195023" rIns="8742" bIns="-19502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017838" y="28325763"/>
            <a:ext cx="8382000"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2" tIns="-195023" rIns="8742" bIns="-195023" numCol="1" anchor="t" anchorCtr="0" compatLnSpc="1">
            <a:prstTxWarp prst="textNoShape">
              <a:avLst/>
            </a:prstTxWarp>
          </a:bodyPr>
          <a:lstStyle>
            <a:lvl1pPr defTabSz="4075113">
              <a:defRPr sz="6200"/>
            </a:lvl1pPr>
          </a:lstStyle>
          <a:p>
            <a:endParaRPr lang="en-US" altLang="en-US"/>
          </a:p>
        </p:txBody>
      </p:sp>
      <p:sp>
        <p:nvSpPr>
          <p:cNvPr id="1029" name="Rectangle 5"/>
          <p:cNvSpPr>
            <a:spLocks noGrp="1" noChangeArrowheads="1"/>
          </p:cNvSpPr>
          <p:nvPr>
            <p:ph type="ftr" sz="quarter" idx="3"/>
          </p:nvPr>
        </p:nvSpPr>
        <p:spPr bwMode="auto">
          <a:xfrm>
            <a:off x="13746163" y="28325763"/>
            <a:ext cx="12741275"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2" tIns="-195023" rIns="8742" bIns="-195023" numCol="1" anchor="t" anchorCtr="0" compatLnSpc="1">
            <a:prstTxWarp prst="textNoShape">
              <a:avLst/>
            </a:prstTxWarp>
          </a:bodyPr>
          <a:lstStyle>
            <a:lvl1pPr algn="ctr" defTabSz="4075113">
              <a:defRPr sz="6200"/>
            </a:lvl1pPr>
          </a:lstStyle>
          <a:p>
            <a:endParaRPr lang="en-US" altLang="en-US"/>
          </a:p>
        </p:txBody>
      </p:sp>
      <p:sp>
        <p:nvSpPr>
          <p:cNvPr id="1030" name="Rectangle 6"/>
          <p:cNvSpPr>
            <a:spLocks noGrp="1" noChangeArrowheads="1"/>
          </p:cNvSpPr>
          <p:nvPr>
            <p:ph type="sldNum" sz="quarter" idx="4"/>
          </p:nvPr>
        </p:nvSpPr>
        <p:spPr bwMode="auto">
          <a:xfrm>
            <a:off x="28833763" y="28325763"/>
            <a:ext cx="8382000" cy="207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42" tIns="-195023" rIns="8742" bIns="-195023" numCol="1" anchor="t" anchorCtr="0" compatLnSpc="1">
            <a:prstTxWarp prst="textNoShape">
              <a:avLst/>
            </a:prstTxWarp>
          </a:bodyPr>
          <a:lstStyle>
            <a:lvl1pPr algn="r" defTabSz="4075113">
              <a:defRPr sz="6200"/>
            </a:lvl1pPr>
          </a:lstStyle>
          <a:p>
            <a:fld id="{0A615B72-69FC-40B5-BAAF-822BA559D90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5113" rtl="0" eaLnBrk="0" fontAlgn="base" hangingPunct="0">
        <a:spcBef>
          <a:spcPct val="0"/>
        </a:spcBef>
        <a:spcAft>
          <a:spcPct val="0"/>
        </a:spcAft>
        <a:defRPr sz="19600">
          <a:solidFill>
            <a:schemeClr val="tx2"/>
          </a:solidFill>
          <a:latin typeface="+mj-lt"/>
          <a:ea typeface="+mj-ea"/>
          <a:cs typeface="+mj-cs"/>
        </a:defRPr>
      </a:lvl1pPr>
      <a:lvl2pPr algn="ctr" defTabSz="4075113" rtl="0" eaLnBrk="0" fontAlgn="base" hangingPunct="0">
        <a:spcBef>
          <a:spcPct val="0"/>
        </a:spcBef>
        <a:spcAft>
          <a:spcPct val="0"/>
        </a:spcAft>
        <a:defRPr sz="19600">
          <a:solidFill>
            <a:schemeClr val="tx2"/>
          </a:solidFill>
          <a:latin typeface="Times" charset="0"/>
        </a:defRPr>
      </a:lvl2pPr>
      <a:lvl3pPr algn="ctr" defTabSz="4075113" rtl="0" eaLnBrk="0" fontAlgn="base" hangingPunct="0">
        <a:spcBef>
          <a:spcPct val="0"/>
        </a:spcBef>
        <a:spcAft>
          <a:spcPct val="0"/>
        </a:spcAft>
        <a:defRPr sz="19600">
          <a:solidFill>
            <a:schemeClr val="tx2"/>
          </a:solidFill>
          <a:latin typeface="Times" charset="0"/>
        </a:defRPr>
      </a:lvl3pPr>
      <a:lvl4pPr algn="ctr" defTabSz="4075113" rtl="0" eaLnBrk="0" fontAlgn="base" hangingPunct="0">
        <a:spcBef>
          <a:spcPct val="0"/>
        </a:spcBef>
        <a:spcAft>
          <a:spcPct val="0"/>
        </a:spcAft>
        <a:defRPr sz="19600">
          <a:solidFill>
            <a:schemeClr val="tx2"/>
          </a:solidFill>
          <a:latin typeface="Times" charset="0"/>
        </a:defRPr>
      </a:lvl4pPr>
      <a:lvl5pPr algn="ctr" defTabSz="4075113" rtl="0" eaLnBrk="0" fontAlgn="base" hangingPunct="0">
        <a:spcBef>
          <a:spcPct val="0"/>
        </a:spcBef>
        <a:spcAft>
          <a:spcPct val="0"/>
        </a:spcAft>
        <a:defRPr sz="19600">
          <a:solidFill>
            <a:schemeClr val="tx2"/>
          </a:solidFill>
          <a:latin typeface="Times" charset="0"/>
        </a:defRPr>
      </a:lvl5pPr>
      <a:lvl6pPr marL="457200" algn="ctr" defTabSz="4075113" rtl="0" eaLnBrk="0" fontAlgn="base" hangingPunct="0">
        <a:spcBef>
          <a:spcPct val="0"/>
        </a:spcBef>
        <a:spcAft>
          <a:spcPct val="0"/>
        </a:spcAft>
        <a:defRPr sz="19600">
          <a:solidFill>
            <a:schemeClr val="tx2"/>
          </a:solidFill>
          <a:latin typeface="Times" charset="0"/>
        </a:defRPr>
      </a:lvl6pPr>
      <a:lvl7pPr marL="914400" algn="ctr" defTabSz="4075113" rtl="0" eaLnBrk="0" fontAlgn="base" hangingPunct="0">
        <a:spcBef>
          <a:spcPct val="0"/>
        </a:spcBef>
        <a:spcAft>
          <a:spcPct val="0"/>
        </a:spcAft>
        <a:defRPr sz="19600">
          <a:solidFill>
            <a:schemeClr val="tx2"/>
          </a:solidFill>
          <a:latin typeface="Times" charset="0"/>
        </a:defRPr>
      </a:lvl7pPr>
      <a:lvl8pPr marL="1371600" algn="ctr" defTabSz="4075113" rtl="0" eaLnBrk="0" fontAlgn="base" hangingPunct="0">
        <a:spcBef>
          <a:spcPct val="0"/>
        </a:spcBef>
        <a:spcAft>
          <a:spcPct val="0"/>
        </a:spcAft>
        <a:defRPr sz="19600">
          <a:solidFill>
            <a:schemeClr val="tx2"/>
          </a:solidFill>
          <a:latin typeface="Times" charset="0"/>
        </a:defRPr>
      </a:lvl8pPr>
      <a:lvl9pPr marL="1828800" algn="ctr" defTabSz="4075113" rtl="0" eaLnBrk="0" fontAlgn="base" hangingPunct="0">
        <a:spcBef>
          <a:spcPct val="0"/>
        </a:spcBef>
        <a:spcAft>
          <a:spcPct val="0"/>
        </a:spcAft>
        <a:defRPr sz="19600">
          <a:solidFill>
            <a:schemeClr val="tx2"/>
          </a:solidFill>
          <a:latin typeface="Times" charset="0"/>
        </a:defRPr>
      </a:lvl9pPr>
    </p:titleStyle>
    <p:bodyStyle>
      <a:lvl1pPr marL="1528763" indent="-1528763" algn="l" defTabSz="4075113" rtl="0" eaLnBrk="0" fontAlgn="base" hangingPunct="0">
        <a:spcBef>
          <a:spcPct val="20000"/>
        </a:spcBef>
        <a:spcAft>
          <a:spcPct val="0"/>
        </a:spcAft>
        <a:buChar char="•"/>
        <a:defRPr sz="14300">
          <a:solidFill>
            <a:schemeClr val="tx1"/>
          </a:solidFill>
          <a:latin typeface="+mn-lt"/>
          <a:ea typeface="+mn-ea"/>
          <a:cs typeface="+mn-cs"/>
        </a:defRPr>
      </a:lvl1pPr>
      <a:lvl2pPr marL="3309938" indent="-1273175" algn="l" defTabSz="4075113" rtl="0" eaLnBrk="0" fontAlgn="base" hangingPunct="0">
        <a:spcBef>
          <a:spcPct val="20000"/>
        </a:spcBef>
        <a:spcAft>
          <a:spcPct val="0"/>
        </a:spcAft>
        <a:buChar char="–"/>
        <a:defRPr sz="12400">
          <a:solidFill>
            <a:schemeClr val="tx1"/>
          </a:solidFill>
          <a:latin typeface="+mn-lt"/>
        </a:defRPr>
      </a:lvl2pPr>
      <a:lvl3pPr marL="5094288" indent="-1019175" algn="l" defTabSz="4075113" rtl="0" eaLnBrk="0" fontAlgn="base" hangingPunct="0">
        <a:spcBef>
          <a:spcPct val="20000"/>
        </a:spcBef>
        <a:spcAft>
          <a:spcPct val="0"/>
        </a:spcAft>
        <a:buChar char="•"/>
        <a:defRPr sz="10700">
          <a:solidFill>
            <a:schemeClr val="tx1"/>
          </a:solidFill>
          <a:latin typeface="+mn-lt"/>
        </a:defRPr>
      </a:lvl3pPr>
      <a:lvl4pPr marL="7131050" indent="-1019175" algn="l" defTabSz="4075113" rtl="0" eaLnBrk="0" fontAlgn="base" hangingPunct="0">
        <a:spcBef>
          <a:spcPct val="20000"/>
        </a:spcBef>
        <a:spcAft>
          <a:spcPct val="0"/>
        </a:spcAft>
        <a:buChar char="–"/>
        <a:defRPr sz="8900">
          <a:solidFill>
            <a:schemeClr val="tx1"/>
          </a:solidFill>
          <a:latin typeface="+mn-lt"/>
        </a:defRPr>
      </a:lvl4pPr>
      <a:lvl5pPr marL="9169400" indent="-1017588" algn="l" defTabSz="4075113" rtl="0" eaLnBrk="0" fontAlgn="base" hangingPunct="0">
        <a:spcBef>
          <a:spcPct val="20000"/>
        </a:spcBef>
        <a:spcAft>
          <a:spcPct val="0"/>
        </a:spcAft>
        <a:buChar char="»"/>
        <a:defRPr sz="8900">
          <a:solidFill>
            <a:schemeClr val="tx1"/>
          </a:solidFill>
          <a:latin typeface="+mn-lt"/>
        </a:defRPr>
      </a:lvl5pPr>
      <a:lvl6pPr marL="9626600" indent="-1017588" algn="l" defTabSz="4075113" rtl="0" eaLnBrk="0" fontAlgn="base" hangingPunct="0">
        <a:spcBef>
          <a:spcPct val="20000"/>
        </a:spcBef>
        <a:spcAft>
          <a:spcPct val="0"/>
        </a:spcAft>
        <a:buChar char="»"/>
        <a:defRPr sz="8900">
          <a:solidFill>
            <a:schemeClr val="tx1"/>
          </a:solidFill>
          <a:latin typeface="+mn-lt"/>
        </a:defRPr>
      </a:lvl6pPr>
      <a:lvl7pPr marL="10083800" indent="-1017588" algn="l" defTabSz="4075113" rtl="0" eaLnBrk="0" fontAlgn="base" hangingPunct="0">
        <a:spcBef>
          <a:spcPct val="20000"/>
        </a:spcBef>
        <a:spcAft>
          <a:spcPct val="0"/>
        </a:spcAft>
        <a:buChar char="»"/>
        <a:defRPr sz="8900">
          <a:solidFill>
            <a:schemeClr val="tx1"/>
          </a:solidFill>
          <a:latin typeface="+mn-lt"/>
        </a:defRPr>
      </a:lvl7pPr>
      <a:lvl8pPr marL="10541000" indent="-1017588" algn="l" defTabSz="4075113" rtl="0" eaLnBrk="0" fontAlgn="base" hangingPunct="0">
        <a:spcBef>
          <a:spcPct val="20000"/>
        </a:spcBef>
        <a:spcAft>
          <a:spcPct val="0"/>
        </a:spcAft>
        <a:buChar char="»"/>
        <a:defRPr sz="8900">
          <a:solidFill>
            <a:schemeClr val="tx1"/>
          </a:solidFill>
          <a:latin typeface="+mn-lt"/>
        </a:defRPr>
      </a:lvl8pPr>
      <a:lvl9pPr marL="10998200" indent="-1017588" algn="l" defTabSz="4075113" rtl="0" eaLnBrk="0" fontAlgn="base" hangingPunct="0">
        <a:spcBef>
          <a:spcPct val="20000"/>
        </a:spcBef>
        <a:spcAft>
          <a:spcPct val="0"/>
        </a:spcAft>
        <a:buChar char="»"/>
        <a:defRPr sz="8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tiff"/><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emf"/><Relationship Id="rId4" Type="http://schemas.openxmlformats.org/officeDocument/2006/relationships/oleObject" Target="../embeddings/oleObject1.bin"/><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ChangeArrowheads="1"/>
          </p:cNvSpPr>
          <p:nvPr/>
        </p:nvSpPr>
        <p:spPr bwMode="auto">
          <a:xfrm>
            <a:off x="698500" y="609600"/>
            <a:ext cx="38836600" cy="705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758" name="Rectangle 1590"/>
          <p:cNvSpPr>
            <a:spLocks noChangeArrowheads="1"/>
          </p:cNvSpPr>
          <p:nvPr/>
        </p:nvSpPr>
        <p:spPr bwMode="auto">
          <a:xfrm>
            <a:off x="37033200" y="16695738"/>
            <a:ext cx="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endParaRPr lang="en-US" altLang="en-US" sz="2200"/>
          </a:p>
        </p:txBody>
      </p:sp>
      <p:sp>
        <p:nvSpPr>
          <p:cNvPr id="3117" name="Text Box 45"/>
          <p:cNvSpPr txBox="1">
            <a:spLocks noChangeArrowheads="1"/>
          </p:cNvSpPr>
          <p:nvPr/>
        </p:nvSpPr>
        <p:spPr bwMode="auto">
          <a:xfrm>
            <a:off x="768350" y="9212263"/>
            <a:ext cx="13271500"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02" tIns="42451" rIns="84902" bIns="42451">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pPr>
              <a:spcBef>
                <a:spcPct val="50000"/>
              </a:spcBef>
            </a:pPr>
            <a:endParaRPr lang="en-US" altLang="en-US" sz="2200"/>
          </a:p>
        </p:txBody>
      </p:sp>
      <p:sp>
        <p:nvSpPr>
          <p:cNvPr id="8928" name="Rectangle 1760"/>
          <p:cNvSpPr>
            <a:spLocks noChangeArrowheads="1"/>
          </p:cNvSpPr>
          <p:nvPr/>
        </p:nvSpPr>
        <p:spPr bwMode="auto">
          <a:xfrm>
            <a:off x="33404175" y="8791575"/>
            <a:ext cx="109538"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r>
              <a:rPr lang="en-US" altLang="en-US" sz="3100" b="1">
                <a:solidFill>
                  <a:srgbClr val="FFFFFF"/>
                </a:solidFill>
                <a:latin typeface="Arial" pitchFamily="34" charset="0"/>
              </a:rPr>
              <a:t> </a:t>
            </a:r>
            <a:endParaRPr lang="en-US" altLang="en-US" sz="2200"/>
          </a:p>
        </p:txBody>
      </p:sp>
      <p:sp>
        <p:nvSpPr>
          <p:cNvPr id="8941" name="Rectangle 1773"/>
          <p:cNvSpPr>
            <a:spLocks noChangeArrowheads="1"/>
          </p:cNvSpPr>
          <p:nvPr/>
        </p:nvSpPr>
        <p:spPr bwMode="auto">
          <a:xfrm>
            <a:off x="35644138" y="8791575"/>
            <a:ext cx="1095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r>
              <a:rPr lang="en-US" altLang="en-US" sz="3100" b="1">
                <a:solidFill>
                  <a:srgbClr val="FFFFFF"/>
                </a:solidFill>
                <a:latin typeface="Arial" pitchFamily="34" charset="0"/>
              </a:rPr>
              <a:t> </a:t>
            </a:r>
            <a:endParaRPr lang="en-US" altLang="en-US" sz="2200"/>
          </a:p>
        </p:txBody>
      </p:sp>
      <p:sp>
        <p:nvSpPr>
          <p:cNvPr id="8952" name="Rectangle 1784"/>
          <p:cNvSpPr>
            <a:spLocks noChangeArrowheads="1"/>
          </p:cNvSpPr>
          <p:nvPr/>
        </p:nvSpPr>
        <p:spPr bwMode="auto">
          <a:xfrm>
            <a:off x="37607875" y="8767763"/>
            <a:ext cx="115888"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r>
              <a:rPr lang="en-US" altLang="en-US" sz="3300" b="1">
                <a:solidFill>
                  <a:srgbClr val="FFCC00"/>
                </a:solidFill>
                <a:latin typeface="Arial" pitchFamily="34" charset="0"/>
              </a:rPr>
              <a:t> </a:t>
            </a:r>
            <a:endParaRPr lang="en-US" altLang="en-US" sz="2200"/>
          </a:p>
        </p:txBody>
      </p:sp>
      <p:sp>
        <p:nvSpPr>
          <p:cNvPr id="9268" name="Rectangle 2100"/>
          <p:cNvSpPr>
            <a:spLocks noChangeArrowheads="1"/>
          </p:cNvSpPr>
          <p:nvPr/>
        </p:nvSpPr>
        <p:spPr bwMode="auto">
          <a:xfrm>
            <a:off x="431799" y="685800"/>
            <a:ext cx="39420801" cy="5257800"/>
          </a:xfrm>
          <a:prstGeom prst="rect">
            <a:avLst/>
          </a:prstGeom>
          <a:solidFill>
            <a:srgbClr val="0070C0"/>
          </a:solidFill>
          <a:ln w="9525">
            <a:solidFill>
              <a:schemeClr val="tx1"/>
            </a:solidFill>
            <a:miter lim="800000"/>
            <a:headEnd/>
            <a:tailEnd/>
          </a:ln>
          <a:effectLst/>
        </p:spPr>
        <p:txBody>
          <a:bodyPr wrap="none" anchor="ctr"/>
          <a:lstStyle/>
          <a:p>
            <a:endParaRPr lang="en-US"/>
          </a:p>
        </p:txBody>
      </p:sp>
      <p:sp>
        <p:nvSpPr>
          <p:cNvPr id="9269" name="Rectangle 2101"/>
          <p:cNvSpPr>
            <a:spLocks noChangeArrowheads="1"/>
          </p:cNvSpPr>
          <p:nvPr/>
        </p:nvSpPr>
        <p:spPr bwMode="auto">
          <a:xfrm>
            <a:off x="762000" y="1043340"/>
            <a:ext cx="38617524" cy="46275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902" tIns="42451" rIns="84902" bIns="42451" anchor="ct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pPr algn="ctr"/>
            <a:r>
              <a:rPr lang="en-US" altLang="en-US" sz="3700" b="1">
                <a:latin typeface="Helvetica" charset="0"/>
              </a:rPr>
              <a:t>	</a:t>
            </a:r>
            <a:endParaRPr lang="en-US" altLang="en-US" sz="4600" b="1">
              <a:latin typeface="Arial" pitchFamily="34" charset="0"/>
            </a:endParaRPr>
          </a:p>
        </p:txBody>
      </p:sp>
      <p:sp>
        <p:nvSpPr>
          <p:cNvPr id="9273" name="Text Box 2105"/>
          <p:cNvSpPr txBox="1">
            <a:spLocks noChangeArrowheads="1"/>
          </p:cNvSpPr>
          <p:nvPr/>
        </p:nvSpPr>
        <p:spPr bwMode="auto">
          <a:xfrm>
            <a:off x="10998867" y="1842503"/>
            <a:ext cx="26313065" cy="1086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4902" tIns="42451" rIns="84902" bIns="42451">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pPr algn="ctr"/>
            <a:r>
              <a:rPr lang="en-US" sz="6500" b="1" dirty="0">
                <a:solidFill>
                  <a:srgbClr val="003366"/>
                </a:solidFill>
                <a:latin typeface="Calibri" panose="020F0502020204030204" pitchFamily="34" charset="0"/>
              </a:rPr>
              <a:t>Rural and Urban Variations in Pap Screening During the COVID-19 Pandemic</a:t>
            </a:r>
            <a:endParaRPr lang="en-US" altLang="en-US" sz="6500" b="1" dirty="0">
              <a:solidFill>
                <a:srgbClr val="003366"/>
              </a:solidFill>
              <a:latin typeface="Calibri" panose="020F0502020204030204" pitchFamily="34" charset="0"/>
            </a:endParaRPr>
          </a:p>
        </p:txBody>
      </p:sp>
      <p:sp>
        <p:nvSpPr>
          <p:cNvPr id="9276" name="Rectangle 2108"/>
          <p:cNvSpPr>
            <a:spLocks noChangeArrowheads="1"/>
          </p:cNvSpPr>
          <p:nvPr/>
        </p:nvSpPr>
        <p:spPr bwMode="auto">
          <a:xfrm>
            <a:off x="19092782" y="15109749"/>
            <a:ext cx="6845300" cy="133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02" tIns="42451" rIns="84902" bIns="42451">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endParaRPr lang="en-US" altLang="en-US" sz="4100">
              <a:solidFill>
                <a:schemeClr val="tx2"/>
              </a:solidFill>
              <a:latin typeface="Times New Roman" pitchFamily="18" charset="0"/>
            </a:endParaRPr>
          </a:p>
          <a:p>
            <a:endParaRPr lang="en-US" altLang="en-US" sz="4100">
              <a:solidFill>
                <a:schemeClr val="tx2"/>
              </a:solidFill>
              <a:latin typeface="Times New Roman" pitchFamily="18" charset="0"/>
            </a:endParaRPr>
          </a:p>
        </p:txBody>
      </p:sp>
      <p:sp>
        <p:nvSpPr>
          <p:cNvPr id="9297" name="Text Box 2129"/>
          <p:cNvSpPr txBox="1">
            <a:spLocks noChangeArrowheads="1"/>
          </p:cNvSpPr>
          <p:nvPr/>
        </p:nvSpPr>
        <p:spPr bwMode="auto">
          <a:xfrm>
            <a:off x="15282863" y="27817763"/>
            <a:ext cx="168275"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902" tIns="42451" rIns="84902" bIns="42451">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endParaRPr lang="en-US" altLang="en-US" sz="2200"/>
          </a:p>
        </p:txBody>
      </p:sp>
      <p:sp>
        <p:nvSpPr>
          <p:cNvPr id="9299" name="Text Box 2131"/>
          <p:cNvSpPr txBox="1">
            <a:spLocks noChangeArrowheads="1"/>
          </p:cNvSpPr>
          <p:nvPr/>
        </p:nvSpPr>
        <p:spPr bwMode="auto">
          <a:xfrm>
            <a:off x="24572913" y="26522363"/>
            <a:ext cx="168275"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902" tIns="42451" rIns="84902" bIns="42451">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endParaRPr lang="en-US" altLang="en-US" sz="2200"/>
          </a:p>
        </p:txBody>
      </p:sp>
      <p:sp>
        <p:nvSpPr>
          <p:cNvPr id="9301" name="Text Box 2133"/>
          <p:cNvSpPr txBox="1">
            <a:spLocks noChangeArrowheads="1"/>
          </p:cNvSpPr>
          <p:nvPr/>
        </p:nvSpPr>
        <p:spPr bwMode="auto">
          <a:xfrm>
            <a:off x="24852313" y="27962225"/>
            <a:ext cx="1682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902" tIns="42451" rIns="84902" bIns="42451">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endParaRPr lang="en-US" altLang="en-US" sz="2200">
              <a:solidFill>
                <a:schemeClr val="tx2"/>
              </a:solidFill>
            </a:endParaRPr>
          </a:p>
        </p:txBody>
      </p:sp>
      <p:sp>
        <p:nvSpPr>
          <p:cNvPr id="9309" name="Text Box 2141"/>
          <p:cNvSpPr txBox="1">
            <a:spLocks noChangeArrowheads="1"/>
          </p:cNvSpPr>
          <p:nvPr/>
        </p:nvSpPr>
        <p:spPr bwMode="auto">
          <a:xfrm>
            <a:off x="24447500" y="14825663"/>
            <a:ext cx="15087600" cy="588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02" tIns="42451" rIns="84902" bIns="42451">
            <a:spAutoFit/>
          </a:bodyPr>
          <a:lstStyle>
            <a:lvl1pPr marL="423863" indent="-423863" defTabSz="849313">
              <a:defRPr sz="2400">
                <a:solidFill>
                  <a:schemeClr val="tx1"/>
                </a:solidFill>
                <a:latin typeface="Times" charset="0"/>
              </a:defRPr>
            </a:lvl1pPr>
            <a:lvl2pPr marL="849313" indent="-425450" defTabSz="849313">
              <a:defRPr sz="2400">
                <a:solidFill>
                  <a:schemeClr val="tx1"/>
                </a:solidFill>
                <a:latin typeface="Times" charset="0"/>
              </a:defRPr>
            </a:lvl2pPr>
            <a:lvl3pPr marL="1273175" indent="-423863" defTabSz="849313">
              <a:defRPr sz="2400">
                <a:solidFill>
                  <a:schemeClr val="tx1"/>
                </a:solidFill>
                <a:latin typeface="Times" charset="0"/>
              </a:defRPr>
            </a:lvl3pPr>
            <a:lvl4pPr marL="1698625" indent="-425450" defTabSz="849313">
              <a:defRPr sz="2400">
                <a:solidFill>
                  <a:schemeClr val="tx1"/>
                </a:solidFill>
                <a:latin typeface="Times" charset="0"/>
              </a:defRPr>
            </a:lvl4pPr>
            <a:lvl5pPr marL="2122488" indent="-423863" defTabSz="849313">
              <a:defRPr sz="2400">
                <a:solidFill>
                  <a:schemeClr val="tx1"/>
                </a:solidFill>
                <a:latin typeface="Times" charset="0"/>
              </a:defRPr>
            </a:lvl5pPr>
            <a:lvl6pPr marL="2579688" indent="-423863" defTabSz="849313" eaLnBrk="0" fontAlgn="base" hangingPunct="0">
              <a:spcBef>
                <a:spcPct val="0"/>
              </a:spcBef>
              <a:spcAft>
                <a:spcPct val="0"/>
              </a:spcAft>
              <a:defRPr sz="2400">
                <a:solidFill>
                  <a:schemeClr val="tx1"/>
                </a:solidFill>
                <a:latin typeface="Times" charset="0"/>
              </a:defRPr>
            </a:lvl6pPr>
            <a:lvl7pPr marL="3036888" indent="-423863" defTabSz="849313" eaLnBrk="0" fontAlgn="base" hangingPunct="0">
              <a:spcBef>
                <a:spcPct val="0"/>
              </a:spcBef>
              <a:spcAft>
                <a:spcPct val="0"/>
              </a:spcAft>
              <a:defRPr sz="2400">
                <a:solidFill>
                  <a:schemeClr val="tx1"/>
                </a:solidFill>
                <a:latin typeface="Times" charset="0"/>
              </a:defRPr>
            </a:lvl7pPr>
            <a:lvl8pPr marL="3494088" indent="-423863" defTabSz="849313" eaLnBrk="0" fontAlgn="base" hangingPunct="0">
              <a:spcBef>
                <a:spcPct val="0"/>
              </a:spcBef>
              <a:spcAft>
                <a:spcPct val="0"/>
              </a:spcAft>
              <a:defRPr sz="2400">
                <a:solidFill>
                  <a:schemeClr val="tx1"/>
                </a:solidFill>
                <a:latin typeface="Times" charset="0"/>
              </a:defRPr>
            </a:lvl8pPr>
            <a:lvl9pPr marL="3951288" indent="-423863" defTabSz="849313" eaLnBrk="0" fontAlgn="base" hangingPunct="0">
              <a:spcBef>
                <a:spcPct val="0"/>
              </a:spcBef>
              <a:spcAft>
                <a:spcPct val="0"/>
              </a:spcAft>
              <a:defRPr sz="2400">
                <a:solidFill>
                  <a:schemeClr val="tx1"/>
                </a:solidFill>
                <a:latin typeface="Times" charset="0"/>
              </a:defRPr>
            </a:lvl9pPr>
          </a:lstStyle>
          <a:p>
            <a:pPr>
              <a:spcBef>
                <a:spcPct val="50000"/>
              </a:spcBef>
            </a:pPr>
            <a:r>
              <a:rPr lang="en-US" altLang="en-US" sz="3300" dirty="0">
                <a:solidFill>
                  <a:srgbClr val="993366"/>
                </a:solidFill>
                <a:latin typeface="Arial" pitchFamily="34" charset="0"/>
              </a:rPr>
              <a:t>	</a:t>
            </a:r>
            <a:endParaRPr lang="en-US" altLang="en-US" sz="2200" dirty="0">
              <a:latin typeface="Arial" pitchFamily="34" charset="0"/>
              <a:cs typeface="Times New Roman" pitchFamily="18" charset="0"/>
            </a:endParaRPr>
          </a:p>
        </p:txBody>
      </p:sp>
      <p:sp>
        <p:nvSpPr>
          <p:cNvPr id="9311" name="Text Box 2143"/>
          <p:cNvSpPr txBox="1">
            <a:spLocks noChangeArrowheads="1"/>
          </p:cNvSpPr>
          <p:nvPr/>
        </p:nvSpPr>
        <p:spPr bwMode="auto">
          <a:xfrm>
            <a:off x="12698413" y="10906125"/>
            <a:ext cx="168275" cy="4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902" tIns="42451" rIns="84902" bIns="42451">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endParaRPr lang="en-US" altLang="en-US" sz="2200"/>
          </a:p>
        </p:txBody>
      </p:sp>
      <p:sp>
        <p:nvSpPr>
          <p:cNvPr id="9719" name="Rectangle 2551"/>
          <p:cNvSpPr>
            <a:spLocks noChangeArrowheads="1"/>
          </p:cNvSpPr>
          <p:nvPr/>
        </p:nvSpPr>
        <p:spPr bwMode="auto">
          <a:xfrm>
            <a:off x="0" y="12801600"/>
            <a:ext cx="4023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sp>
        <p:nvSpPr>
          <p:cNvPr id="9723" name="Rectangle 2555"/>
          <p:cNvSpPr>
            <a:spLocks noChangeArrowheads="1"/>
          </p:cNvSpPr>
          <p:nvPr/>
        </p:nvSpPr>
        <p:spPr bwMode="auto">
          <a:xfrm>
            <a:off x="0" y="13709650"/>
            <a:ext cx="402336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9724" name="Text Box 2556"/>
          <p:cNvSpPr txBox="1">
            <a:spLocks noChangeArrowheads="1"/>
          </p:cNvSpPr>
          <p:nvPr/>
        </p:nvSpPr>
        <p:spPr bwMode="auto">
          <a:xfrm>
            <a:off x="382284" y="6298711"/>
            <a:ext cx="19258267" cy="3471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4902" tIns="42451" rIns="84902" bIns="42451" anchor="ctr">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r>
              <a:rPr lang="en-US" altLang="en-US" sz="4000" b="1" dirty="0">
                <a:solidFill>
                  <a:schemeClr val="accent2"/>
                </a:solidFill>
                <a:latin typeface="Calibri" panose="020F0502020204030204" pitchFamily="34" charset="0"/>
                <a:cs typeface="Calibri" panose="020F0502020204030204" pitchFamily="34" charset="0"/>
              </a:rPr>
              <a:t>Background</a:t>
            </a:r>
            <a:r>
              <a:rPr lang="en-US" altLang="en-US" sz="3600" b="1" dirty="0">
                <a:latin typeface="Calibri" panose="020F0502020204030204" pitchFamily="34" charset="0"/>
                <a:cs typeface="Calibri" panose="020F0502020204030204" pitchFamily="34" charset="0"/>
              </a:rPr>
              <a:t>. </a:t>
            </a:r>
            <a:r>
              <a:rPr lang="en-US" sz="3600" dirty="0">
                <a:effectLst/>
                <a:latin typeface="Calibri" panose="020F0502020204030204" pitchFamily="34" charset="0"/>
                <a:ea typeface="Calibri" panose="020F0502020204030204" pitchFamily="34" charset="0"/>
              </a:rPr>
              <a:t>Existing literature offers little information about the extent to which rural compared to urban adults delayed cancer preventive screenings during the COVID-19 pandemic, which is predicted to contribute to higher cancer mortality rates. Using National Cancer Institute HINTS data, we examined how the COVID-19 pandemic has disrupted the receipt of U.S. Preventive Services Guideline-recommended screenings for the detection of cervical cancer. </a:t>
            </a:r>
            <a:endParaRPr lang="en-US" altLang="en-US" sz="3600" b="1" dirty="0">
              <a:latin typeface="Calibri" panose="020F0502020204030204" pitchFamily="34" charset="0"/>
            </a:endParaRPr>
          </a:p>
          <a:p>
            <a:endParaRPr lang="en-US" altLang="en-US" sz="3600" dirty="0"/>
          </a:p>
        </p:txBody>
      </p:sp>
      <p:sp>
        <p:nvSpPr>
          <p:cNvPr id="9726" name="Text Box 2558"/>
          <p:cNvSpPr txBox="1">
            <a:spLocks noChangeArrowheads="1"/>
          </p:cNvSpPr>
          <p:nvPr/>
        </p:nvSpPr>
        <p:spPr bwMode="auto">
          <a:xfrm>
            <a:off x="24155400" y="6831744"/>
            <a:ext cx="14039850"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902" tIns="42451" rIns="84902" bIns="42451">
            <a:spAutoFit/>
          </a:bodyPr>
          <a:lstStyle>
            <a:lvl1pPr marL="423863" indent="-423863" defTabSz="849313">
              <a:defRPr sz="2400">
                <a:solidFill>
                  <a:schemeClr val="tx1"/>
                </a:solidFill>
                <a:latin typeface="Times" charset="0"/>
              </a:defRPr>
            </a:lvl1pPr>
            <a:lvl2pPr marL="849313" indent="-425450" defTabSz="849313">
              <a:defRPr sz="2400">
                <a:solidFill>
                  <a:schemeClr val="tx1"/>
                </a:solidFill>
                <a:latin typeface="Times" charset="0"/>
              </a:defRPr>
            </a:lvl2pPr>
            <a:lvl3pPr marL="1273175" indent="-423863" defTabSz="849313">
              <a:defRPr sz="2400">
                <a:solidFill>
                  <a:schemeClr val="tx1"/>
                </a:solidFill>
                <a:latin typeface="Times" charset="0"/>
              </a:defRPr>
            </a:lvl3pPr>
            <a:lvl4pPr marL="1698625" indent="-425450" defTabSz="849313">
              <a:defRPr sz="2400">
                <a:solidFill>
                  <a:schemeClr val="tx1"/>
                </a:solidFill>
                <a:latin typeface="Times" charset="0"/>
              </a:defRPr>
            </a:lvl4pPr>
            <a:lvl5pPr marL="2122488" indent="-423863" defTabSz="849313">
              <a:defRPr sz="2400">
                <a:solidFill>
                  <a:schemeClr val="tx1"/>
                </a:solidFill>
                <a:latin typeface="Times" charset="0"/>
              </a:defRPr>
            </a:lvl5pPr>
            <a:lvl6pPr marL="2579688" indent="-423863" defTabSz="849313" eaLnBrk="0" fontAlgn="base" hangingPunct="0">
              <a:spcBef>
                <a:spcPct val="0"/>
              </a:spcBef>
              <a:spcAft>
                <a:spcPct val="0"/>
              </a:spcAft>
              <a:defRPr sz="2400">
                <a:solidFill>
                  <a:schemeClr val="tx1"/>
                </a:solidFill>
                <a:latin typeface="Times" charset="0"/>
              </a:defRPr>
            </a:lvl6pPr>
            <a:lvl7pPr marL="3036888" indent="-423863" defTabSz="849313" eaLnBrk="0" fontAlgn="base" hangingPunct="0">
              <a:spcBef>
                <a:spcPct val="0"/>
              </a:spcBef>
              <a:spcAft>
                <a:spcPct val="0"/>
              </a:spcAft>
              <a:defRPr sz="2400">
                <a:solidFill>
                  <a:schemeClr val="tx1"/>
                </a:solidFill>
                <a:latin typeface="Times" charset="0"/>
              </a:defRPr>
            </a:lvl7pPr>
            <a:lvl8pPr marL="3494088" indent="-423863" defTabSz="849313" eaLnBrk="0" fontAlgn="base" hangingPunct="0">
              <a:spcBef>
                <a:spcPct val="0"/>
              </a:spcBef>
              <a:spcAft>
                <a:spcPct val="0"/>
              </a:spcAft>
              <a:defRPr sz="2400">
                <a:solidFill>
                  <a:schemeClr val="tx1"/>
                </a:solidFill>
                <a:latin typeface="Times" charset="0"/>
              </a:defRPr>
            </a:lvl8pPr>
            <a:lvl9pPr marL="3951288" indent="-423863" defTabSz="849313" eaLnBrk="0" fontAlgn="base" hangingPunct="0">
              <a:spcBef>
                <a:spcPct val="0"/>
              </a:spcBef>
              <a:spcAft>
                <a:spcPct val="0"/>
              </a:spcAft>
              <a:defRPr sz="2400">
                <a:solidFill>
                  <a:schemeClr val="tx1"/>
                </a:solidFill>
                <a:latin typeface="Times" charset="0"/>
              </a:defRPr>
            </a:lvl9pPr>
          </a:lstStyle>
          <a:p>
            <a:pPr>
              <a:lnSpc>
                <a:spcPct val="50000"/>
              </a:lnSpc>
            </a:pPr>
            <a:endParaRPr lang="en-US" altLang="en-US">
              <a:latin typeface="Arial" pitchFamily="34" charset="0"/>
            </a:endParaRPr>
          </a:p>
          <a:p>
            <a:r>
              <a:rPr lang="en-US" altLang="en-US" sz="2200">
                <a:latin typeface="Arial" pitchFamily="34" charset="0"/>
              </a:rPr>
              <a:t>  </a:t>
            </a:r>
          </a:p>
        </p:txBody>
      </p:sp>
      <p:graphicFrame>
        <p:nvGraphicFramePr>
          <p:cNvPr id="9755" name="Object 2587"/>
          <p:cNvGraphicFramePr>
            <a:graphicFrameLocks noChangeAspect="1"/>
          </p:cNvGraphicFramePr>
          <p:nvPr/>
        </p:nvGraphicFramePr>
        <p:xfrm>
          <a:off x="15822613" y="15420975"/>
          <a:ext cx="8589962" cy="247650"/>
        </p:xfrm>
        <a:graphic>
          <a:graphicData uri="http://schemas.openxmlformats.org/presentationml/2006/ole">
            <mc:AlternateContent xmlns:mc="http://schemas.openxmlformats.org/markup-compatibility/2006">
              <mc:Choice xmlns:v="urn:schemas-microsoft-com:vml" Requires="v">
                <p:oleObj spid="_x0000_s1026" name="Document" r:id="rId4" imgW="9141391" imgH="262989" progId="Word.Document.8">
                  <p:embed/>
                </p:oleObj>
              </mc:Choice>
              <mc:Fallback>
                <p:oleObj name="Document" r:id="rId4" imgW="9141391" imgH="262989" progId="Word.Document.8">
                  <p:embed/>
                  <p:pic>
                    <p:nvPicPr>
                      <p:cNvPr id="9755" name="Object 258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22613" y="15420975"/>
                        <a:ext cx="8589962"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759" name="Text Box 2591"/>
          <p:cNvSpPr txBox="1">
            <a:spLocks noChangeArrowheads="1"/>
          </p:cNvSpPr>
          <p:nvPr/>
        </p:nvSpPr>
        <p:spPr bwMode="auto">
          <a:xfrm>
            <a:off x="908050" y="21302663"/>
            <a:ext cx="168275" cy="420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902" tIns="42451" rIns="84902" bIns="42451">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endParaRPr lang="en-US" altLang="en-US" sz="2200"/>
          </a:p>
        </p:txBody>
      </p:sp>
      <p:sp>
        <p:nvSpPr>
          <p:cNvPr id="9761" name="Text Box 2593"/>
          <p:cNvSpPr txBox="1">
            <a:spLocks noChangeArrowheads="1"/>
          </p:cNvSpPr>
          <p:nvPr/>
        </p:nvSpPr>
        <p:spPr bwMode="auto">
          <a:xfrm>
            <a:off x="370009" y="9979956"/>
            <a:ext cx="19502590" cy="180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4902" tIns="42451" rIns="84902" bIns="42451">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r>
              <a:rPr lang="en-US" altLang="en-US" sz="4000" b="1" dirty="0">
                <a:solidFill>
                  <a:schemeClr val="accent2"/>
                </a:solidFill>
                <a:latin typeface="Calibri" panose="020F0502020204030204" pitchFamily="34" charset="0"/>
                <a:cs typeface="Calibri" panose="020F0502020204030204" pitchFamily="34" charset="0"/>
              </a:rPr>
              <a:t>Objectives</a:t>
            </a:r>
            <a:r>
              <a:rPr lang="en-US" altLang="en-US" sz="3600" b="1" dirty="0">
                <a:solidFill>
                  <a:schemeClr val="accent2"/>
                </a:solidFill>
                <a:latin typeface="Calibri" panose="020F0502020204030204" pitchFamily="34" charset="0"/>
                <a:cs typeface="Calibri" panose="020F0502020204030204" pitchFamily="34" charset="0"/>
              </a:rPr>
              <a:t>. </a:t>
            </a:r>
            <a:r>
              <a:rPr lang="en-US" sz="3600" dirty="0">
                <a:latin typeface="Calibri" panose="020F0502020204030204" pitchFamily="34" charset="0"/>
                <a:ea typeface="Calibri" panose="020F0502020204030204" pitchFamily="34" charset="0"/>
              </a:rPr>
              <a:t>To examine</a:t>
            </a:r>
            <a:r>
              <a:rPr lang="en-US" sz="3600" dirty="0">
                <a:effectLst/>
                <a:latin typeface="Calibri" panose="020F0502020204030204" pitchFamily="34" charset="0"/>
                <a:ea typeface="Calibri" panose="020F0502020204030204" pitchFamily="34" charset="0"/>
              </a:rPr>
              <a:t> changes in the rates of receipt of Pap screening during the </a:t>
            </a:r>
            <a:r>
              <a:rPr lang="en-US" sz="3600" dirty="0">
                <a:latin typeface="Calibri" panose="020F0502020204030204" pitchFamily="34" charset="0"/>
                <a:ea typeface="Calibri" panose="020F0502020204030204" pitchFamily="34" charset="0"/>
              </a:rPr>
              <a:t>COVID-19 pandemic </a:t>
            </a:r>
            <a:r>
              <a:rPr lang="en-US" sz="3600" dirty="0">
                <a:effectLst/>
                <a:latin typeface="Calibri" panose="020F0502020204030204" pitchFamily="34" charset="0"/>
                <a:ea typeface="Calibri" panose="020F0502020204030204" pitchFamily="34" charset="0"/>
              </a:rPr>
              <a:t>among women ages 21-65 residing in metropolitan (urban) and non-metropolitan (rural) counties.</a:t>
            </a:r>
          </a:p>
          <a:p>
            <a:endParaRPr lang="en-US" sz="3600" dirty="0">
              <a:effectLs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9786" name="Object 2618"/>
          <p:cNvGraphicFramePr>
            <a:graphicFrameLocks noChangeAspect="1"/>
          </p:cNvGraphicFramePr>
          <p:nvPr>
            <p:extLst>
              <p:ext uri="{D42A27DB-BD31-4B8C-83A1-F6EECF244321}">
                <p14:modId xmlns:p14="http://schemas.microsoft.com/office/powerpoint/2010/main" val="3392886845"/>
              </p:ext>
            </p:extLst>
          </p:nvPr>
        </p:nvGraphicFramePr>
        <p:xfrm>
          <a:off x="35234562" y="1561703"/>
          <a:ext cx="3597275" cy="3394075"/>
        </p:xfrm>
        <a:graphic>
          <a:graphicData uri="http://schemas.openxmlformats.org/presentationml/2006/ole">
            <mc:AlternateContent xmlns:mc="http://schemas.openxmlformats.org/markup-compatibility/2006">
              <mc:Choice xmlns:v="urn:schemas-microsoft-com:vml" Requires="v">
                <p:oleObj spid="_x0000_s1027" name="Document" r:id="rId6" imgW="2089464" imgH="1986804" progId="Word.Document.8">
                  <p:embed/>
                </p:oleObj>
              </mc:Choice>
              <mc:Fallback>
                <p:oleObj name="Document" r:id="rId6" imgW="2089464" imgH="1986804" progId="Word.Document.8">
                  <p:embed/>
                  <p:pic>
                    <p:nvPicPr>
                      <p:cNvPr id="9786" name="Object 26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234562" y="1561703"/>
                        <a:ext cx="3597275"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796" name="Text Box 2628"/>
          <p:cNvSpPr txBox="1">
            <a:spLocks noChangeArrowheads="1"/>
          </p:cNvSpPr>
          <p:nvPr/>
        </p:nvSpPr>
        <p:spPr bwMode="auto">
          <a:xfrm>
            <a:off x="345932" y="11822271"/>
            <a:ext cx="19234190" cy="1809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4902" tIns="42451" rIns="84902" bIns="42451">
            <a:spAutoFit/>
          </a:bodyPr>
          <a:lstStyle>
            <a:lvl1pPr defTabSz="849313">
              <a:defRPr sz="2400">
                <a:solidFill>
                  <a:schemeClr val="tx1"/>
                </a:solidFill>
                <a:latin typeface="Times" charset="0"/>
              </a:defRPr>
            </a:lvl1pPr>
            <a:lvl2pPr marL="423863" defTabSz="849313">
              <a:defRPr sz="2400">
                <a:solidFill>
                  <a:schemeClr val="tx1"/>
                </a:solidFill>
                <a:latin typeface="Times" charset="0"/>
              </a:defRPr>
            </a:lvl2pPr>
            <a:lvl3pPr marL="849313" defTabSz="849313">
              <a:defRPr sz="2400">
                <a:solidFill>
                  <a:schemeClr val="tx1"/>
                </a:solidFill>
                <a:latin typeface="Times" charset="0"/>
              </a:defRPr>
            </a:lvl3pPr>
            <a:lvl4pPr marL="1273175" defTabSz="849313">
              <a:defRPr sz="2400">
                <a:solidFill>
                  <a:schemeClr val="tx1"/>
                </a:solidFill>
                <a:latin typeface="Times" charset="0"/>
              </a:defRPr>
            </a:lvl4pPr>
            <a:lvl5pPr marL="1698625" defTabSz="849313">
              <a:defRPr sz="2400">
                <a:solidFill>
                  <a:schemeClr val="tx1"/>
                </a:solidFill>
                <a:latin typeface="Times" charset="0"/>
              </a:defRPr>
            </a:lvl5pPr>
            <a:lvl6pPr marL="2155825" defTabSz="849313" eaLnBrk="0" fontAlgn="base" hangingPunct="0">
              <a:spcBef>
                <a:spcPct val="0"/>
              </a:spcBef>
              <a:spcAft>
                <a:spcPct val="0"/>
              </a:spcAft>
              <a:defRPr sz="2400">
                <a:solidFill>
                  <a:schemeClr val="tx1"/>
                </a:solidFill>
                <a:latin typeface="Times" charset="0"/>
              </a:defRPr>
            </a:lvl6pPr>
            <a:lvl7pPr marL="2613025" defTabSz="849313" eaLnBrk="0" fontAlgn="base" hangingPunct="0">
              <a:spcBef>
                <a:spcPct val="0"/>
              </a:spcBef>
              <a:spcAft>
                <a:spcPct val="0"/>
              </a:spcAft>
              <a:defRPr sz="2400">
                <a:solidFill>
                  <a:schemeClr val="tx1"/>
                </a:solidFill>
                <a:latin typeface="Times" charset="0"/>
              </a:defRPr>
            </a:lvl7pPr>
            <a:lvl8pPr marL="3070225" defTabSz="849313" eaLnBrk="0" fontAlgn="base" hangingPunct="0">
              <a:spcBef>
                <a:spcPct val="0"/>
              </a:spcBef>
              <a:spcAft>
                <a:spcPct val="0"/>
              </a:spcAft>
              <a:defRPr sz="2400">
                <a:solidFill>
                  <a:schemeClr val="tx1"/>
                </a:solidFill>
                <a:latin typeface="Times" charset="0"/>
              </a:defRPr>
            </a:lvl8pPr>
            <a:lvl9pPr marL="3527425" defTabSz="849313" eaLnBrk="0" fontAlgn="base" hangingPunct="0">
              <a:spcBef>
                <a:spcPct val="0"/>
              </a:spcBef>
              <a:spcAft>
                <a:spcPct val="0"/>
              </a:spcAft>
              <a:defRPr sz="2400">
                <a:solidFill>
                  <a:schemeClr val="tx1"/>
                </a:solidFill>
                <a:latin typeface="Times" charset="0"/>
              </a:defRPr>
            </a:lvl9pPr>
          </a:lstStyle>
          <a:p>
            <a:r>
              <a:rPr lang="en-US" sz="4000" b="1" dirty="0">
                <a:solidFill>
                  <a:schemeClr val="accent2"/>
                </a:solidFill>
                <a:latin typeface="Calibri" panose="020F0502020204030204" pitchFamily="34" charset="0"/>
                <a:cs typeface="Calibri" panose="020F0502020204030204" pitchFamily="34" charset="0"/>
              </a:rPr>
              <a:t>Data</a:t>
            </a:r>
            <a:r>
              <a:rPr lang="en-US" sz="4000" b="1" dirty="0">
                <a:solidFill>
                  <a:srgbClr val="0070C0"/>
                </a:solidFill>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We analyzed data from HINTS 5, Cycle 3 (2019; </a:t>
            </a:r>
            <a:r>
              <a:rPr lang="en-US" sz="3600" i="1" dirty="0">
                <a:latin typeface="Calibri" panose="020F0502020204030204" pitchFamily="34" charset="0"/>
                <a:cs typeface="Calibri" panose="020F0502020204030204" pitchFamily="34" charset="0"/>
              </a:rPr>
              <a:t>n</a:t>
            </a:r>
            <a:r>
              <a:rPr lang="en-US" sz="3600" dirty="0">
                <a:latin typeface="Calibri" panose="020F0502020204030204" pitchFamily="34" charset="0"/>
                <a:cs typeface="Calibri" panose="020F0502020204030204" pitchFamily="34" charset="0"/>
              </a:rPr>
              <a:t> = 1,980), HINTS 5, Cycle 4 (2020; </a:t>
            </a:r>
            <a:r>
              <a:rPr lang="en-US" sz="3600" i="1" dirty="0">
                <a:latin typeface="Calibri" panose="020F0502020204030204" pitchFamily="34" charset="0"/>
                <a:cs typeface="Calibri" panose="020F0502020204030204" pitchFamily="34" charset="0"/>
              </a:rPr>
              <a:t>n</a:t>
            </a:r>
            <a:r>
              <a:rPr lang="en-US" sz="3600" dirty="0">
                <a:latin typeface="Calibri" panose="020F0502020204030204" pitchFamily="34" charset="0"/>
                <a:cs typeface="Calibri" panose="020F0502020204030204" pitchFamily="34" charset="0"/>
              </a:rPr>
              <a:t> = 1,426) and HINTS 6 (2022; </a:t>
            </a:r>
            <a:r>
              <a:rPr lang="en-US" sz="3600" i="1" dirty="0">
                <a:latin typeface="Calibri" panose="020F0502020204030204" pitchFamily="34" charset="0"/>
                <a:cs typeface="Calibri" panose="020F0502020204030204" pitchFamily="34" charset="0"/>
              </a:rPr>
              <a:t>n</a:t>
            </a:r>
            <a:r>
              <a:rPr lang="en-US" sz="3600" dirty="0">
                <a:latin typeface="Calibri" panose="020F0502020204030204" pitchFamily="34" charset="0"/>
                <a:cs typeface="Calibri" panose="020F0502020204030204" pitchFamily="34" charset="0"/>
              </a:rPr>
              <a:t> = 2,286). We retained survey respondents who reported their birth gender as female and age between 21-65.</a:t>
            </a:r>
          </a:p>
        </p:txBody>
      </p:sp>
      <p:sp>
        <p:nvSpPr>
          <p:cNvPr id="23084" name="Rectangle 5676"/>
          <p:cNvSpPr>
            <a:spLocks noChangeArrowheads="1"/>
          </p:cNvSpPr>
          <p:nvPr/>
        </p:nvSpPr>
        <p:spPr bwMode="auto">
          <a:xfrm>
            <a:off x="510777" y="23838661"/>
            <a:ext cx="12661901"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ltLang="en-US" sz="4000" b="1" dirty="0">
              <a:solidFill>
                <a:srgbClr val="0070C0"/>
              </a:solidFill>
              <a:latin typeface="Calibri" panose="020F0502020204030204" pitchFamily="34" charset="0"/>
            </a:endParaRPr>
          </a:p>
          <a:p>
            <a:pPr marL="857250" indent="-857250">
              <a:buAutoNum type="romanUcPeriod" startAt="4"/>
            </a:pPr>
            <a:endParaRPr lang="en-US" altLang="en-US" sz="4000" b="1" dirty="0">
              <a:solidFill>
                <a:srgbClr val="0070C0"/>
              </a:solidFill>
              <a:latin typeface="Calibri" panose="020F0502020204030204" pitchFamily="34" charset="0"/>
            </a:endParaRPr>
          </a:p>
        </p:txBody>
      </p:sp>
      <p:sp>
        <p:nvSpPr>
          <p:cNvPr id="23088" name="Rectangle 5680"/>
          <p:cNvSpPr>
            <a:spLocks noChangeArrowheads="1"/>
          </p:cNvSpPr>
          <p:nvPr/>
        </p:nvSpPr>
        <p:spPr bwMode="auto">
          <a:xfrm>
            <a:off x="762000" y="655637"/>
            <a:ext cx="39090600" cy="7101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090" name="Rectangle 5682"/>
          <p:cNvSpPr>
            <a:spLocks noChangeArrowheads="1"/>
          </p:cNvSpPr>
          <p:nvPr/>
        </p:nvSpPr>
        <p:spPr bwMode="auto">
          <a:xfrm>
            <a:off x="345931" y="23661117"/>
            <a:ext cx="19421059" cy="4585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49313">
              <a:defRPr sz="2400">
                <a:solidFill>
                  <a:schemeClr val="tx1"/>
                </a:solidFill>
                <a:latin typeface="Times" charset="0"/>
              </a:defRPr>
            </a:lvl1pPr>
            <a:lvl2pPr defTabSz="849313">
              <a:defRPr sz="2400">
                <a:solidFill>
                  <a:schemeClr val="tx1"/>
                </a:solidFill>
                <a:latin typeface="Times" charset="0"/>
              </a:defRPr>
            </a:lvl2pPr>
            <a:lvl3pPr defTabSz="849313">
              <a:defRPr sz="2400">
                <a:solidFill>
                  <a:schemeClr val="tx1"/>
                </a:solidFill>
                <a:latin typeface="Times" charset="0"/>
              </a:defRPr>
            </a:lvl3pPr>
            <a:lvl4pPr defTabSz="849313">
              <a:defRPr sz="2400">
                <a:solidFill>
                  <a:schemeClr val="tx1"/>
                </a:solidFill>
                <a:latin typeface="Times" charset="0"/>
              </a:defRPr>
            </a:lvl4pPr>
            <a:lvl5pPr defTabSz="849313">
              <a:defRPr sz="2400">
                <a:solidFill>
                  <a:schemeClr val="tx1"/>
                </a:solidFill>
                <a:latin typeface="Times" charset="0"/>
              </a:defRPr>
            </a:lvl5pPr>
            <a:lvl6pPr defTabSz="849313" eaLnBrk="0" fontAlgn="base" hangingPunct="0">
              <a:spcBef>
                <a:spcPct val="0"/>
              </a:spcBef>
              <a:spcAft>
                <a:spcPct val="0"/>
              </a:spcAft>
              <a:defRPr sz="2400">
                <a:solidFill>
                  <a:schemeClr val="tx1"/>
                </a:solidFill>
                <a:latin typeface="Times" charset="0"/>
              </a:defRPr>
            </a:lvl6pPr>
            <a:lvl7pPr defTabSz="849313" eaLnBrk="0" fontAlgn="base" hangingPunct="0">
              <a:spcBef>
                <a:spcPct val="0"/>
              </a:spcBef>
              <a:spcAft>
                <a:spcPct val="0"/>
              </a:spcAft>
              <a:defRPr sz="2400">
                <a:solidFill>
                  <a:schemeClr val="tx1"/>
                </a:solidFill>
                <a:latin typeface="Times" charset="0"/>
              </a:defRPr>
            </a:lvl7pPr>
            <a:lvl8pPr defTabSz="849313" eaLnBrk="0" fontAlgn="base" hangingPunct="0">
              <a:spcBef>
                <a:spcPct val="0"/>
              </a:spcBef>
              <a:spcAft>
                <a:spcPct val="0"/>
              </a:spcAft>
              <a:defRPr sz="2400">
                <a:solidFill>
                  <a:schemeClr val="tx1"/>
                </a:solidFill>
                <a:latin typeface="Times" charset="0"/>
              </a:defRPr>
            </a:lvl8pPr>
            <a:lvl9pPr defTabSz="849313" eaLnBrk="0" fontAlgn="base" hangingPunct="0">
              <a:spcBef>
                <a:spcPct val="0"/>
              </a:spcBef>
              <a:spcAft>
                <a:spcPct val="0"/>
              </a:spcAft>
              <a:defRPr sz="2400">
                <a:solidFill>
                  <a:schemeClr val="tx1"/>
                </a:solidFill>
                <a:latin typeface="Times" charset="0"/>
              </a:defRPr>
            </a:lvl9pPr>
          </a:lstStyle>
          <a:p>
            <a:r>
              <a:rPr lang="en-US" sz="4000" b="1" dirty="0">
                <a:solidFill>
                  <a:schemeClr val="accent2"/>
                </a:solidFill>
                <a:effectLst/>
                <a:latin typeface="Calibri" panose="020F0502020204030204" pitchFamily="34" charset="0"/>
                <a:ea typeface="Calibri" panose="020F0502020204030204" pitchFamily="34" charset="0"/>
              </a:rPr>
              <a:t>Findings</a:t>
            </a:r>
            <a:r>
              <a:rPr lang="en-US" sz="3600" dirty="0">
                <a:effectLst/>
                <a:latin typeface="Calibri" panose="020F0502020204030204" pitchFamily="34" charset="0"/>
                <a:ea typeface="Calibri" panose="020F0502020204030204" pitchFamily="34" charset="0"/>
              </a:rPr>
              <a:t>. In bivariate analysis, weighted Pap screening rates were significantly lower among rural residents compared to urban residents in 2022 (65% vs. 75%, respectively; </a:t>
            </a:r>
            <a:r>
              <a:rPr lang="en-US" sz="3600" i="1" dirty="0">
                <a:effectLst/>
                <a:latin typeface="Calibri" panose="020F0502020204030204" pitchFamily="34" charset="0"/>
                <a:ea typeface="Calibri" panose="020F0502020204030204" pitchFamily="34" charset="0"/>
              </a:rPr>
              <a:t>p = </a:t>
            </a:r>
            <a:r>
              <a:rPr lang="en-US" sz="3600" dirty="0">
                <a:effectLst/>
                <a:latin typeface="Calibri" panose="020F0502020204030204" pitchFamily="34" charset="0"/>
                <a:ea typeface="Calibri" panose="020F0502020204030204" pitchFamily="34" charset="0"/>
              </a:rPr>
              <a:t>.012), but no differences were observed in previous years. In the main effects model, regardless of rural or urban residence, there was a significant decrease in the odds of Pap screening between 2019 </a:t>
            </a:r>
            <a:r>
              <a:rPr lang="en-US" sz="3600">
                <a:effectLst/>
                <a:latin typeface="Calibri" panose="020F0502020204030204" pitchFamily="34" charset="0"/>
                <a:ea typeface="Calibri" panose="020F0502020204030204" pitchFamily="34" charset="0"/>
              </a:rPr>
              <a:t>and 2022 </a:t>
            </a:r>
            <a:r>
              <a:rPr lang="en-US" sz="3600" dirty="0">
                <a:effectLst/>
                <a:latin typeface="Calibri" panose="020F0502020204030204" pitchFamily="34" charset="0"/>
                <a:ea typeface="Calibri" panose="020F0502020204030204" pitchFamily="34" charset="0"/>
              </a:rPr>
              <a:t>(</a:t>
            </a:r>
            <a:r>
              <a:rPr lang="en-US" sz="3600" i="1" dirty="0">
                <a:effectLst/>
                <a:latin typeface="Calibri" panose="020F0502020204030204" pitchFamily="34" charset="0"/>
                <a:ea typeface="Calibri" panose="020F0502020204030204" pitchFamily="34" charset="0"/>
              </a:rPr>
              <a:t>p</a:t>
            </a:r>
            <a:r>
              <a:rPr lang="en-US" sz="3600" dirty="0">
                <a:effectLst/>
                <a:latin typeface="Calibri" panose="020F0502020204030204" pitchFamily="34" charset="0"/>
                <a:ea typeface="Calibri" panose="020F0502020204030204" pitchFamily="34" charset="0"/>
              </a:rPr>
              <a:t> = .009). Race (Black, NH compared to White, NH; </a:t>
            </a:r>
            <a:r>
              <a:rPr lang="en-US" sz="3600" i="1" dirty="0">
                <a:effectLst/>
                <a:latin typeface="Calibri" panose="020F0502020204030204" pitchFamily="34" charset="0"/>
                <a:ea typeface="Calibri" panose="020F0502020204030204" pitchFamily="34" charset="0"/>
              </a:rPr>
              <a:t>p</a:t>
            </a:r>
            <a:r>
              <a:rPr lang="en-US" sz="3600" dirty="0">
                <a:effectLst/>
                <a:latin typeface="Calibri" panose="020F0502020204030204" pitchFamily="34" charset="0"/>
                <a:ea typeface="Calibri" panose="020F0502020204030204" pitchFamily="34" charset="0"/>
              </a:rPr>
              <a:t> &lt;. 001), partnered status (</a:t>
            </a:r>
            <a:r>
              <a:rPr lang="en-US" sz="3600" i="1" dirty="0">
                <a:effectLst/>
                <a:latin typeface="Calibri" panose="020F0502020204030204" pitchFamily="34" charset="0"/>
                <a:ea typeface="Calibri" panose="020F0502020204030204" pitchFamily="34" charset="0"/>
              </a:rPr>
              <a:t>p </a:t>
            </a:r>
            <a:r>
              <a:rPr lang="en-US" sz="3600" dirty="0">
                <a:effectLst/>
                <a:latin typeface="Calibri" panose="020F0502020204030204" pitchFamily="34" charset="0"/>
                <a:ea typeface="Calibri" panose="020F0502020204030204" pitchFamily="34" charset="0"/>
              </a:rPr>
              <a:t>&lt;. 001), insurance coverage (</a:t>
            </a:r>
            <a:r>
              <a:rPr lang="en-US" sz="3600" i="1" dirty="0">
                <a:effectLst/>
                <a:latin typeface="Calibri" panose="020F0502020204030204" pitchFamily="34" charset="0"/>
                <a:ea typeface="Calibri" panose="020F0502020204030204" pitchFamily="34" charset="0"/>
              </a:rPr>
              <a:t>p </a:t>
            </a:r>
            <a:r>
              <a:rPr lang="en-US" sz="3600" dirty="0">
                <a:effectLst/>
                <a:latin typeface="Calibri" panose="020F0502020204030204" pitchFamily="34" charset="0"/>
                <a:ea typeface="Calibri" panose="020F0502020204030204" pitchFamily="34" charset="0"/>
              </a:rPr>
              <a:t>&lt;. 001) and higher overall health rating (</a:t>
            </a:r>
            <a:r>
              <a:rPr lang="en-US" sz="3600" i="1" dirty="0">
                <a:effectLst/>
                <a:latin typeface="Calibri" panose="020F0502020204030204" pitchFamily="34" charset="0"/>
                <a:ea typeface="Calibri" panose="020F0502020204030204" pitchFamily="34" charset="0"/>
              </a:rPr>
              <a:t>p </a:t>
            </a:r>
            <a:r>
              <a:rPr lang="en-US" sz="3600" dirty="0">
                <a:effectLst/>
                <a:latin typeface="Calibri" panose="020F0502020204030204" pitchFamily="34" charset="0"/>
                <a:ea typeface="Calibri" panose="020F0502020204030204" pitchFamily="34" charset="0"/>
              </a:rPr>
              <a:t>= .024) were associated with higher odds of Pap screening. Odds of screening did not differ between rural and urban women in the adjusted main effects model.</a:t>
            </a:r>
          </a:p>
          <a:p>
            <a:endParaRPr lang="en-US" altLang="en-US" sz="3600" dirty="0">
              <a:latin typeface="Calibri" panose="020F0502020204030204" pitchFamily="34" charset="0"/>
            </a:endParaRPr>
          </a:p>
        </p:txBody>
      </p:sp>
      <p:pic>
        <p:nvPicPr>
          <p:cNvPr id="42" name="Picture 41" descr="C:\Users\Julia\Documents\UKY rural &amp; underserved health research center\Marketing\RUHRC Logos\RUHRC Logos\RUHRC_Logo1_color.tif"/>
          <p:cNvPicPr/>
          <p:nvPr/>
        </p:nvPicPr>
        <p:blipFill>
          <a:blip r:embed="rId8" cstate="print"/>
          <a:srcRect/>
          <a:stretch>
            <a:fillRect/>
          </a:stretch>
        </p:blipFill>
        <p:spPr bwMode="auto">
          <a:xfrm>
            <a:off x="1694533" y="1399145"/>
            <a:ext cx="8255000" cy="2305275"/>
          </a:xfrm>
          <a:prstGeom prst="rect">
            <a:avLst/>
          </a:prstGeom>
          <a:noFill/>
          <a:ln w="9525">
            <a:noFill/>
            <a:miter lim="800000"/>
            <a:headEnd/>
            <a:tailEnd/>
          </a:ln>
        </p:spPr>
      </p:pic>
      <p:sp>
        <p:nvSpPr>
          <p:cNvPr id="43" name="Rectangle 5682"/>
          <p:cNvSpPr>
            <a:spLocks noChangeArrowheads="1"/>
          </p:cNvSpPr>
          <p:nvPr/>
        </p:nvSpPr>
        <p:spPr bwMode="auto">
          <a:xfrm>
            <a:off x="345932" y="20126246"/>
            <a:ext cx="1920720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849313">
              <a:defRPr sz="2400">
                <a:solidFill>
                  <a:schemeClr val="tx1"/>
                </a:solidFill>
                <a:latin typeface="Times" charset="0"/>
              </a:defRPr>
            </a:lvl1pPr>
            <a:lvl2pPr defTabSz="849313">
              <a:defRPr sz="2400">
                <a:solidFill>
                  <a:schemeClr val="tx1"/>
                </a:solidFill>
                <a:latin typeface="Times" charset="0"/>
              </a:defRPr>
            </a:lvl2pPr>
            <a:lvl3pPr defTabSz="849313">
              <a:defRPr sz="2400">
                <a:solidFill>
                  <a:schemeClr val="tx1"/>
                </a:solidFill>
                <a:latin typeface="Times" charset="0"/>
              </a:defRPr>
            </a:lvl3pPr>
            <a:lvl4pPr defTabSz="849313">
              <a:defRPr sz="2400">
                <a:solidFill>
                  <a:schemeClr val="tx1"/>
                </a:solidFill>
                <a:latin typeface="Times" charset="0"/>
              </a:defRPr>
            </a:lvl4pPr>
            <a:lvl5pPr defTabSz="849313">
              <a:defRPr sz="2400">
                <a:solidFill>
                  <a:schemeClr val="tx1"/>
                </a:solidFill>
                <a:latin typeface="Times" charset="0"/>
              </a:defRPr>
            </a:lvl5pPr>
            <a:lvl6pPr defTabSz="849313" eaLnBrk="0" fontAlgn="base" hangingPunct="0">
              <a:spcBef>
                <a:spcPct val="0"/>
              </a:spcBef>
              <a:spcAft>
                <a:spcPct val="0"/>
              </a:spcAft>
              <a:defRPr sz="2400">
                <a:solidFill>
                  <a:schemeClr val="tx1"/>
                </a:solidFill>
                <a:latin typeface="Times" charset="0"/>
              </a:defRPr>
            </a:lvl6pPr>
            <a:lvl7pPr defTabSz="849313" eaLnBrk="0" fontAlgn="base" hangingPunct="0">
              <a:spcBef>
                <a:spcPct val="0"/>
              </a:spcBef>
              <a:spcAft>
                <a:spcPct val="0"/>
              </a:spcAft>
              <a:defRPr sz="2400">
                <a:solidFill>
                  <a:schemeClr val="tx1"/>
                </a:solidFill>
                <a:latin typeface="Times" charset="0"/>
              </a:defRPr>
            </a:lvl7pPr>
            <a:lvl8pPr defTabSz="849313" eaLnBrk="0" fontAlgn="base" hangingPunct="0">
              <a:spcBef>
                <a:spcPct val="0"/>
              </a:spcBef>
              <a:spcAft>
                <a:spcPct val="0"/>
              </a:spcAft>
              <a:defRPr sz="2400">
                <a:solidFill>
                  <a:schemeClr val="tx1"/>
                </a:solidFill>
                <a:latin typeface="Times" charset="0"/>
              </a:defRPr>
            </a:lvl8pPr>
            <a:lvl9pPr defTabSz="849313" eaLnBrk="0" fontAlgn="base" hangingPunct="0">
              <a:spcBef>
                <a:spcPct val="0"/>
              </a:spcBef>
              <a:spcAft>
                <a:spcPct val="0"/>
              </a:spcAft>
              <a:defRPr sz="2400">
                <a:solidFill>
                  <a:schemeClr val="tx1"/>
                </a:solidFill>
                <a:latin typeface="Times" charset="0"/>
              </a:defRPr>
            </a:lvl9pPr>
          </a:lstStyle>
          <a:p>
            <a:r>
              <a:rPr lang="en-US" altLang="en-US" sz="4000" b="1" dirty="0">
                <a:solidFill>
                  <a:schemeClr val="accent2"/>
                </a:solidFill>
                <a:latin typeface="Calibri" panose="020F0502020204030204" pitchFamily="34" charset="0"/>
                <a:cs typeface="Calibri" panose="020F0502020204030204" pitchFamily="34" charset="0"/>
              </a:rPr>
              <a:t>Analysis</a:t>
            </a:r>
            <a:r>
              <a:rPr lang="en-US" altLang="en-US" sz="3600" b="1" dirty="0">
                <a:solidFill>
                  <a:srgbClr val="0070C0"/>
                </a:solidFill>
                <a:latin typeface="Calibri" panose="020F0502020204030204" pitchFamily="34" charset="0"/>
                <a:cs typeface="Calibri" panose="020F0502020204030204" pitchFamily="34" charset="0"/>
              </a:rPr>
              <a:t>. </a:t>
            </a:r>
            <a:r>
              <a:rPr lang="en-US" altLang="en-US" sz="3600" dirty="0">
                <a:latin typeface="Calibri" panose="020F0502020204030204" pitchFamily="34" charset="0"/>
                <a:cs typeface="Calibri" panose="020F0502020204030204" pitchFamily="34" charset="0"/>
              </a:rPr>
              <a:t>The Rao-Scott chi-square test was used to examine rural/urban differences in Pap screening within each survey year. Multiple logistic regression was used to test for changes over time the odds of Pap screening, adjusting for sociodemographic characteristics. All data analysis was conducted in SAS, version 9.4 using weighted survey methods (PROC SURVEYFREQ, PROC SURVEYLOGISTIC) with replicate weights and an alpha of .05.</a:t>
            </a:r>
            <a:endParaRPr lang="en-US" sz="3600" dirty="0">
              <a:latin typeface="Calibri" panose="020F0502020204030204" pitchFamily="34" charset="0"/>
              <a:ea typeface="Calibri" panose="020F0502020204030204" pitchFamily="34" charset="0"/>
              <a:cs typeface="Calibri" panose="020F0502020204030204" pitchFamily="34" charset="0"/>
            </a:endParaRPr>
          </a:p>
          <a:p>
            <a:endParaRPr lang="en-US" altLang="en-US" sz="3600" dirty="0">
              <a:latin typeface="Calibri" panose="020F0502020204030204" pitchFamily="34" charset="0"/>
              <a:cs typeface="Calibri" panose="020F0502020204030204" pitchFamily="34" charset="0"/>
            </a:endParaRPr>
          </a:p>
        </p:txBody>
      </p:sp>
      <p:sp>
        <p:nvSpPr>
          <p:cNvPr id="48" name="TextBox 47">
            <a:extLst>
              <a:ext uri="{FF2B5EF4-FFF2-40B4-BE49-F238E27FC236}">
                <a16:creationId xmlns:a16="http://schemas.microsoft.com/office/drawing/2014/main" id="{904DDFE0-49A0-4D23-AD2D-C39A61659CB6}"/>
              </a:ext>
            </a:extLst>
          </p:cNvPr>
          <p:cNvSpPr txBox="1"/>
          <p:nvPr/>
        </p:nvSpPr>
        <p:spPr>
          <a:xfrm>
            <a:off x="376655" y="14442523"/>
            <a:ext cx="19421059" cy="2369880"/>
          </a:xfrm>
          <a:prstGeom prst="rect">
            <a:avLst/>
          </a:prstGeom>
          <a:noFill/>
        </p:spPr>
        <p:txBody>
          <a:bodyPr wrap="square">
            <a:spAutoFit/>
          </a:bodyPr>
          <a:lstStyle/>
          <a:p>
            <a:pPr marL="0" marR="0">
              <a:spcBef>
                <a:spcPts val="0"/>
              </a:spcBef>
              <a:spcAft>
                <a:spcPts val="0"/>
              </a:spcAft>
            </a:pPr>
            <a:r>
              <a:rPr lang="en-US" sz="4000" b="1" dirty="0">
                <a:solidFill>
                  <a:schemeClr val="accent2"/>
                </a:solidFill>
                <a:latin typeface="Calibri" panose="020F0502020204030204" pitchFamily="34" charset="0"/>
                <a:cs typeface="Calibri" panose="020F0502020204030204" pitchFamily="34" charset="0"/>
              </a:rPr>
              <a:t>Dependent variable</a:t>
            </a:r>
            <a:r>
              <a:rPr lang="en-US" sz="3600" b="1" dirty="0">
                <a:solidFill>
                  <a:srgbClr val="0070C0"/>
                </a:solidFill>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Pap screening was assessed via the question ‘How long ago did you have your most recent Pap test to check for cervical cancer?’ Women who reported having had a Pap test within the past 5 years were coded as a ‘yes’ and those who reported more than 5 years ago or never were coded as ‘no.’  </a:t>
            </a:r>
            <a:endParaRPr lang="en-US" sz="3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2" name="TextBox 51">
            <a:extLst>
              <a:ext uri="{FF2B5EF4-FFF2-40B4-BE49-F238E27FC236}">
                <a16:creationId xmlns:a16="http://schemas.microsoft.com/office/drawing/2014/main" id="{BCFB7AB0-C2DD-4A89-B7F7-56CA769C244F}"/>
              </a:ext>
            </a:extLst>
          </p:cNvPr>
          <p:cNvSpPr txBox="1"/>
          <p:nvPr/>
        </p:nvSpPr>
        <p:spPr>
          <a:xfrm>
            <a:off x="345932" y="17401415"/>
            <a:ext cx="19421059" cy="1815882"/>
          </a:xfrm>
          <a:prstGeom prst="rect">
            <a:avLst/>
          </a:prstGeom>
          <a:noFill/>
        </p:spPr>
        <p:txBody>
          <a:bodyPr wrap="square">
            <a:spAutoFit/>
          </a:bodyPr>
          <a:lstStyle/>
          <a:p>
            <a:pPr marL="0" marR="0">
              <a:spcBef>
                <a:spcPts val="0"/>
              </a:spcBef>
              <a:spcAft>
                <a:spcPts val="0"/>
              </a:spcAft>
            </a:pPr>
            <a:r>
              <a:rPr lang="en-US" sz="4000" b="1" dirty="0">
                <a:solidFill>
                  <a:schemeClr val="accent2"/>
                </a:solidFill>
                <a:latin typeface="Calibri" panose="020F0502020204030204" pitchFamily="34" charset="0"/>
                <a:cs typeface="Calibri" panose="020F0502020204030204" pitchFamily="34" charset="0"/>
              </a:rPr>
              <a:t>Independent variables</a:t>
            </a:r>
            <a:r>
              <a:rPr lang="en-US" sz="4000" b="1" dirty="0">
                <a:solidFill>
                  <a:srgbClr val="0070C0"/>
                </a:solidFill>
                <a:latin typeface="Calibri" panose="020F0502020204030204" pitchFamily="34" charset="0"/>
                <a:cs typeface="Calibri" panose="020F0502020204030204" pitchFamily="34" charset="0"/>
              </a:rPr>
              <a:t>.  </a:t>
            </a:r>
            <a:r>
              <a:rPr lang="en-US" sz="4000" dirty="0">
                <a:latin typeface="Calibri" panose="020F0502020204030204" pitchFamily="34" charset="0"/>
                <a:cs typeface="Calibri" panose="020F0502020204030204" pitchFamily="34" charset="0"/>
              </a:rPr>
              <a:t>R</a:t>
            </a:r>
            <a:r>
              <a:rPr lang="en-US" sz="3600" dirty="0">
                <a:effectLst/>
                <a:latin typeface="Calibri" panose="020F0502020204030204" pitchFamily="34" charset="0"/>
                <a:ea typeface="Calibri" panose="020F0502020204030204" pitchFamily="34" charset="0"/>
                <a:cs typeface="Calibri" panose="020F0502020204030204" pitchFamily="34" charset="0"/>
              </a:rPr>
              <a:t>esidence was based on 2013 USDA rural/urban designation.</a:t>
            </a:r>
            <a:r>
              <a:rPr lang="en-US" sz="3600" baseline="30000" dirty="0">
                <a:effectLst/>
                <a:latin typeface="Calibri" panose="020F0502020204030204" pitchFamily="34" charset="0"/>
                <a:ea typeface="Calibri" panose="020F0502020204030204" pitchFamily="34" charset="0"/>
                <a:cs typeface="Calibri" panose="020F0502020204030204" pitchFamily="34" charset="0"/>
              </a:rPr>
              <a:t>   </a:t>
            </a:r>
            <a:r>
              <a:rPr lang="en-US" sz="3600" dirty="0">
                <a:effectLst/>
                <a:latin typeface="Calibri" panose="020F0502020204030204" pitchFamily="34" charset="0"/>
                <a:ea typeface="Calibri" panose="020F0502020204030204" pitchFamily="34" charset="0"/>
                <a:cs typeface="Calibri" panose="020F0502020204030204" pitchFamily="34" charset="0"/>
              </a:rPr>
              <a:t>Demographic factors were age, race/ethnicity and partnered status.  Socioeconomic factors were education and income.  Health care factors were insurance coverage, overall health rating and depression (PHQ-4).</a:t>
            </a:r>
          </a:p>
        </p:txBody>
      </p:sp>
      <p:sp>
        <p:nvSpPr>
          <p:cNvPr id="56" name="TextBox 55">
            <a:extLst>
              <a:ext uri="{FF2B5EF4-FFF2-40B4-BE49-F238E27FC236}">
                <a16:creationId xmlns:a16="http://schemas.microsoft.com/office/drawing/2014/main" id="{B8B87E4A-A2A2-42F6-B9A8-637B93460825}"/>
              </a:ext>
            </a:extLst>
          </p:cNvPr>
          <p:cNvSpPr txBox="1"/>
          <p:nvPr/>
        </p:nvSpPr>
        <p:spPr>
          <a:xfrm>
            <a:off x="12885945" y="3722123"/>
            <a:ext cx="27816595" cy="1384995"/>
          </a:xfrm>
          <a:prstGeom prst="rect">
            <a:avLst/>
          </a:prstGeom>
          <a:noFill/>
        </p:spPr>
        <p:txBody>
          <a:bodyPr wrap="square">
            <a:spAutoFit/>
          </a:bodyPr>
          <a:lstStyle/>
          <a:p>
            <a:r>
              <a:rPr lang="en-US" altLang="en-US" sz="4200" b="1" dirty="0">
                <a:solidFill>
                  <a:srgbClr val="0070C0"/>
                </a:solidFill>
                <a:latin typeface="Calibri" panose="020F0502020204030204" pitchFamily="34" charset="0"/>
              </a:rPr>
              <a:t>Amanda T. Wiggins, PhD and Tyrone F. Borders, PhD</a:t>
            </a:r>
            <a:endParaRPr lang="en-US" altLang="en-US" sz="4200" b="1" baseline="30000" dirty="0">
              <a:solidFill>
                <a:srgbClr val="0070C0"/>
              </a:solidFill>
              <a:latin typeface="Calibri" panose="020F0502020204030204" pitchFamily="34" charset="0"/>
            </a:endParaRPr>
          </a:p>
          <a:p>
            <a:r>
              <a:rPr lang="en-US" altLang="en-US" sz="4200" dirty="0">
                <a:solidFill>
                  <a:srgbClr val="0070C0"/>
                </a:solidFill>
                <a:latin typeface="Calibri" panose="020F0502020204030204" pitchFamily="34" charset="0"/>
              </a:rPr>
              <a:t>Rural &amp; Underserved Health Research Center; College of Nursing, University of Kentucky</a:t>
            </a:r>
          </a:p>
        </p:txBody>
      </p:sp>
      <p:sp>
        <p:nvSpPr>
          <p:cNvPr id="67" name="TextBox 66">
            <a:extLst>
              <a:ext uri="{FF2B5EF4-FFF2-40B4-BE49-F238E27FC236}">
                <a16:creationId xmlns:a16="http://schemas.microsoft.com/office/drawing/2014/main" id="{9E1EA66E-DD44-4554-BC89-08FF1889BA75}"/>
              </a:ext>
            </a:extLst>
          </p:cNvPr>
          <p:cNvSpPr txBox="1"/>
          <p:nvPr/>
        </p:nvSpPr>
        <p:spPr>
          <a:xfrm>
            <a:off x="19200922" y="6254826"/>
            <a:ext cx="20750245" cy="707886"/>
          </a:xfrm>
          <a:prstGeom prst="rect">
            <a:avLst/>
          </a:prstGeom>
          <a:noFill/>
        </p:spPr>
        <p:txBody>
          <a:bodyPr wrap="square">
            <a:spAutoFit/>
          </a:bodyPr>
          <a:lstStyle/>
          <a:p>
            <a:pPr algn="ctr"/>
            <a:r>
              <a:rPr lang="en-US" altLang="en-US" sz="4000" b="1" dirty="0">
                <a:solidFill>
                  <a:srgbClr val="0070C0"/>
                </a:solidFill>
                <a:latin typeface="Calibri" panose="020F0502020204030204" pitchFamily="34" charset="0"/>
              </a:rPr>
              <a:t>Figure 1. Weighted receipt of Pap screening (%) by residence over time</a:t>
            </a:r>
          </a:p>
        </p:txBody>
      </p:sp>
      <p:sp>
        <p:nvSpPr>
          <p:cNvPr id="68" name="TextBox 67">
            <a:extLst>
              <a:ext uri="{FF2B5EF4-FFF2-40B4-BE49-F238E27FC236}">
                <a16:creationId xmlns:a16="http://schemas.microsoft.com/office/drawing/2014/main" id="{64A92FD6-6ED4-4880-A644-64BDC937014B}"/>
              </a:ext>
            </a:extLst>
          </p:cNvPr>
          <p:cNvSpPr txBox="1"/>
          <p:nvPr/>
        </p:nvSpPr>
        <p:spPr>
          <a:xfrm>
            <a:off x="20616373" y="15321033"/>
            <a:ext cx="20076950" cy="707886"/>
          </a:xfrm>
          <a:prstGeom prst="rect">
            <a:avLst/>
          </a:prstGeom>
          <a:noFill/>
        </p:spPr>
        <p:txBody>
          <a:bodyPr wrap="square">
            <a:spAutoFit/>
          </a:bodyPr>
          <a:lstStyle/>
          <a:p>
            <a:pPr algn="ctr"/>
            <a:r>
              <a:rPr lang="en-US" altLang="en-US" sz="4000" b="1" dirty="0">
                <a:solidFill>
                  <a:srgbClr val="0070C0"/>
                </a:solidFill>
                <a:latin typeface="Calibri" panose="020F0502020204030204" pitchFamily="34" charset="0"/>
              </a:rPr>
              <a:t>Table 1.  Multiple logistic regression modeling receipt of Pap screening (</a:t>
            </a:r>
            <a:r>
              <a:rPr lang="en-US" altLang="en-US" sz="4000" b="1" i="1" dirty="0">
                <a:solidFill>
                  <a:srgbClr val="0070C0"/>
                </a:solidFill>
                <a:latin typeface="Calibri" panose="020F0502020204030204" pitchFamily="34" charset="0"/>
              </a:rPr>
              <a:t>n</a:t>
            </a:r>
            <a:r>
              <a:rPr lang="en-US" altLang="en-US" sz="4000" b="1" dirty="0">
                <a:solidFill>
                  <a:srgbClr val="0070C0"/>
                </a:solidFill>
                <a:latin typeface="Calibri" panose="020F0502020204030204" pitchFamily="34" charset="0"/>
              </a:rPr>
              <a:t> = 4,940)</a:t>
            </a:r>
            <a:endParaRPr lang="en-US" altLang="en-US" sz="4000" b="1" i="1" dirty="0">
              <a:solidFill>
                <a:srgbClr val="0070C0"/>
              </a:solidFill>
              <a:latin typeface="Calibri" panose="020F0502020204030204" pitchFamily="34" charset="0"/>
            </a:endParaRPr>
          </a:p>
        </p:txBody>
      </p:sp>
      <p:sp>
        <p:nvSpPr>
          <p:cNvPr id="74" name="TextBox 73">
            <a:extLst>
              <a:ext uri="{FF2B5EF4-FFF2-40B4-BE49-F238E27FC236}">
                <a16:creationId xmlns:a16="http://schemas.microsoft.com/office/drawing/2014/main" id="{14CFB1F8-DD14-4248-BE01-3D900ABCCE69}"/>
              </a:ext>
            </a:extLst>
          </p:cNvPr>
          <p:cNvSpPr txBox="1"/>
          <p:nvPr/>
        </p:nvSpPr>
        <p:spPr>
          <a:xfrm>
            <a:off x="370009" y="28246988"/>
            <a:ext cx="19344949" cy="2369880"/>
          </a:xfrm>
          <a:prstGeom prst="rect">
            <a:avLst/>
          </a:prstGeom>
          <a:noFill/>
        </p:spPr>
        <p:txBody>
          <a:bodyPr wrap="square">
            <a:spAutoFit/>
          </a:bodyPr>
          <a:lstStyle/>
          <a:p>
            <a:pPr>
              <a:spcBef>
                <a:spcPts val="0"/>
              </a:spcBef>
              <a:spcAft>
                <a:spcPts val="0"/>
              </a:spcAft>
            </a:pPr>
            <a:r>
              <a:rPr lang="en-US" altLang="en-US" sz="4000" b="1" dirty="0">
                <a:solidFill>
                  <a:schemeClr val="accent2"/>
                </a:solidFill>
                <a:latin typeface="Calibri" panose="020F0502020204030204" pitchFamily="34" charset="0"/>
              </a:rPr>
              <a:t>Conclusions and Implications</a:t>
            </a:r>
            <a:r>
              <a:rPr lang="en-US" altLang="en-US" sz="3600" b="1" dirty="0">
                <a:solidFill>
                  <a:srgbClr val="0070C0"/>
                </a:solidFill>
                <a:latin typeface="Calibri" panose="020F0502020204030204" pitchFamily="34" charset="0"/>
              </a:rPr>
              <a:t>. </a:t>
            </a:r>
            <a:r>
              <a:rPr lang="en-US" sz="3600" dirty="0">
                <a:effectLst/>
                <a:latin typeface="Calibri" panose="020F0502020204030204" pitchFamily="34" charset="0"/>
                <a:ea typeface="Calibri" panose="020F0502020204030204" pitchFamily="34" charset="0"/>
              </a:rPr>
              <a:t>These findings inform policymakers about the potential widening of rural/urban disparities in the receipt of cancer preventive services in years following the pandemic and the potential need to specifically target prevention services toward rural residents to avoid an uptick in cancer incidence and mortality.</a:t>
            </a:r>
            <a:endParaRPr lang="en-US" altLang="en-US" sz="3600" dirty="0">
              <a:latin typeface="Calibri" panose="020F0502020204030204" pitchFamily="34" charset="0"/>
            </a:endParaRPr>
          </a:p>
        </p:txBody>
      </p:sp>
      <p:sp>
        <p:nvSpPr>
          <p:cNvPr id="75" name="TextBox 74">
            <a:extLst>
              <a:ext uri="{FF2B5EF4-FFF2-40B4-BE49-F238E27FC236}">
                <a16:creationId xmlns:a16="http://schemas.microsoft.com/office/drawing/2014/main" id="{C9DB8E1F-E6B9-4D6E-B962-D66D59A36729}"/>
              </a:ext>
            </a:extLst>
          </p:cNvPr>
          <p:cNvSpPr txBox="1"/>
          <p:nvPr/>
        </p:nvSpPr>
        <p:spPr>
          <a:xfrm>
            <a:off x="1768701" y="4022125"/>
            <a:ext cx="6781800" cy="1231106"/>
          </a:xfrm>
          <a:prstGeom prst="rect">
            <a:avLst/>
          </a:prstGeom>
          <a:noFill/>
        </p:spPr>
        <p:txBody>
          <a:bodyPr wrap="square" tIns="0" bIns="0" rtlCol="0">
            <a:spAutoFit/>
          </a:bodyPr>
          <a:lstStyle/>
          <a:p>
            <a:pPr>
              <a:lnSpc>
                <a:spcPts val="1600"/>
              </a:lnSpc>
            </a:pPr>
            <a:r>
              <a:rPr lang="en-US" sz="1400" dirty="0"/>
              <a:t>This project was supported by the Federal Office of Rural Health Policy (FORHP), Health Resources and Services Administration (HRSA), U.S. Department of Health and Human Services (HHS) under cooperative agreement # U1CRH30041. The information, conclusions and opinions expressed in this document are those of the authors and no endorsement by FORHP, HRSA, HHS, or the University of Kentucky is intended or should be inferred. ©2023, Rural &amp; Underserved Health Research Center, University of Kentucky. </a:t>
            </a:r>
          </a:p>
        </p:txBody>
      </p:sp>
      <p:graphicFrame>
        <p:nvGraphicFramePr>
          <p:cNvPr id="4" name="Chart 3">
            <a:extLst>
              <a:ext uri="{FF2B5EF4-FFF2-40B4-BE49-F238E27FC236}">
                <a16:creationId xmlns:a16="http://schemas.microsoft.com/office/drawing/2014/main" id="{0B73A140-DE3F-7B6A-BC3E-E91A48254BF6}"/>
              </a:ext>
            </a:extLst>
          </p:cNvPr>
          <p:cNvGraphicFramePr/>
          <p:nvPr>
            <p:extLst>
              <p:ext uri="{D42A27DB-BD31-4B8C-83A1-F6EECF244321}">
                <p14:modId xmlns:p14="http://schemas.microsoft.com/office/powerpoint/2010/main" val="2551831648"/>
              </p:ext>
            </p:extLst>
          </p:nvPr>
        </p:nvGraphicFramePr>
        <p:xfrm>
          <a:off x="20183780" y="6783482"/>
          <a:ext cx="18087832" cy="8885132"/>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5" name="Table 5">
            <a:extLst>
              <a:ext uri="{FF2B5EF4-FFF2-40B4-BE49-F238E27FC236}">
                <a16:creationId xmlns:a16="http://schemas.microsoft.com/office/drawing/2014/main" id="{0C414A41-F549-AEA2-0FDB-6D77697F089B}"/>
              </a:ext>
            </a:extLst>
          </p:cNvPr>
          <p:cNvGraphicFramePr>
            <a:graphicFrameLocks noGrp="1"/>
          </p:cNvGraphicFramePr>
          <p:nvPr>
            <p:extLst>
              <p:ext uri="{D42A27DB-BD31-4B8C-83A1-F6EECF244321}">
                <p14:modId xmlns:p14="http://schemas.microsoft.com/office/powerpoint/2010/main" val="720580663"/>
              </p:ext>
            </p:extLst>
          </p:nvPr>
        </p:nvGraphicFramePr>
        <p:xfrm>
          <a:off x="20905297" y="16167874"/>
          <a:ext cx="18474227" cy="13959840"/>
        </p:xfrm>
        <a:graphic>
          <a:graphicData uri="http://schemas.openxmlformats.org/drawingml/2006/table">
            <a:tbl>
              <a:tblPr firstRow="1" bandRow="1">
                <a:tableStyleId>{21E4AEA4-8DFA-4A89-87EB-49C32662AFE0}</a:tableStyleId>
              </a:tblPr>
              <a:tblGrid>
                <a:gridCol w="4529627">
                  <a:extLst>
                    <a:ext uri="{9D8B030D-6E8A-4147-A177-3AD203B41FA5}">
                      <a16:colId xmlns:a16="http://schemas.microsoft.com/office/drawing/2014/main" val="1789144352"/>
                    </a:ext>
                  </a:extLst>
                </a:gridCol>
                <a:gridCol w="5257800">
                  <a:extLst>
                    <a:ext uri="{9D8B030D-6E8A-4147-A177-3AD203B41FA5}">
                      <a16:colId xmlns:a16="http://schemas.microsoft.com/office/drawing/2014/main" val="1072159908"/>
                    </a:ext>
                  </a:extLst>
                </a:gridCol>
                <a:gridCol w="5181600">
                  <a:extLst>
                    <a:ext uri="{9D8B030D-6E8A-4147-A177-3AD203B41FA5}">
                      <a16:colId xmlns:a16="http://schemas.microsoft.com/office/drawing/2014/main" val="3464967498"/>
                    </a:ext>
                  </a:extLst>
                </a:gridCol>
                <a:gridCol w="3505200">
                  <a:extLst>
                    <a:ext uri="{9D8B030D-6E8A-4147-A177-3AD203B41FA5}">
                      <a16:colId xmlns:a16="http://schemas.microsoft.com/office/drawing/2014/main" val="2678158900"/>
                    </a:ext>
                  </a:extLst>
                </a:gridCol>
              </a:tblGrid>
              <a:tr h="513425">
                <a:tc>
                  <a:txBody>
                    <a:bodyPr/>
                    <a:lstStyle/>
                    <a:p>
                      <a:pPr algn="l"/>
                      <a:r>
                        <a:rPr lang="en-US" sz="3400" dirty="0">
                          <a:latin typeface="Calibri" panose="020F0502020204030204" pitchFamily="34" charset="0"/>
                          <a:cs typeface="Calibri" panose="020F0502020204030204" pitchFamily="34" charset="0"/>
                        </a:rPr>
                        <a:t>Characteristic</a:t>
                      </a:r>
                    </a:p>
                  </a:txBody>
                  <a:tcPr/>
                </a:tc>
                <a:tc>
                  <a:txBody>
                    <a:bodyPr/>
                    <a:lstStyle/>
                    <a:p>
                      <a:pPr algn="ctr"/>
                      <a:r>
                        <a:rPr lang="en-US" sz="3400" i="0" dirty="0">
                          <a:latin typeface="Calibri" panose="020F0502020204030204" pitchFamily="34" charset="0"/>
                          <a:cs typeface="Calibri" panose="020F0502020204030204" pitchFamily="34" charset="0"/>
                        </a:rPr>
                        <a:t>Estimated</a:t>
                      </a:r>
                      <a:r>
                        <a:rPr lang="en-US" sz="3400" i="1" dirty="0">
                          <a:latin typeface="Calibri" panose="020F0502020204030204" pitchFamily="34" charset="0"/>
                          <a:cs typeface="Calibri" panose="020F0502020204030204" pitchFamily="34" charset="0"/>
                        </a:rPr>
                        <a:t> Odds Ratio </a:t>
                      </a:r>
                      <a:r>
                        <a:rPr lang="en-US" sz="3400" i="0" dirty="0">
                          <a:latin typeface="Calibri" panose="020F0502020204030204" pitchFamily="34" charset="0"/>
                          <a:cs typeface="Calibri" panose="020F0502020204030204" pitchFamily="34" charset="0"/>
                        </a:rPr>
                        <a:t>(</a:t>
                      </a:r>
                      <a:r>
                        <a:rPr lang="en-US" sz="3400" i="1" dirty="0">
                          <a:latin typeface="Calibri" panose="020F0502020204030204" pitchFamily="34" charset="0"/>
                          <a:cs typeface="Calibri" panose="020F0502020204030204" pitchFamily="34" charset="0"/>
                        </a:rPr>
                        <a:t>OR</a:t>
                      </a:r>
                      <a:r>
                        <a:rPr lang="en-US" sz="3400" i="0" dirty="0">
                          <a:latin typeface="Calibri" panose="020F0502020204030204" pitchFamily="34" charset="0"/>
                          <a:cs typeface="Calibri" panose="020F0502020204030204" pitchFamily="34" charset="0"/>
                        </a:rPr>
                        <a:t>)</a:t>
                      </a:r>
                    </a:p>
                  </a:txBody>
                  <a:tcPr/>
                </a:tc>
                <a:tc>
                  <a:txBody>
                    <a:bodyPr/>
                    <a:lstStyle/>
                    <a:p>
                      <a:pPr algn="ctr"/>
                      <a:r>
                        <a:rPr lang="en-US" sz="3400" i="0" dirty="0">
                          <a:latin typeface="Calibri" panose="020F0502020204030204" pitchFamily="34" charset="0"/>
                          <a:cs typeface="Calibri" panose="020F0502020204030204" pitchFamily="34" charset="0"/>
                        </a:rPr>
                        <a:t>95% CI for </a:t>
                      </a:r>
                      <a:r>
                        <a:rPr lang="en-US" sz="3400" i="1" dirty="0">
                          <a:latin typeface="Calibri" panose="020F0502020204030204" pitchFamily="34" charset="0"/>
                          <a:cs typeface="Calibri" panose="020F0502020204030204" pitchFamily="34" charset="0"/>
                        </a:rPr>
                        <a:t>OR</a:t>
                      </a:r>
                      <a:endParaRPr lang="en-US" sz="3400" i="0" dirty="0">
                        <a:latin typeface="Calibri" panose="020F0502020204030204" pitchFamily="34" charset="0"/>
                        <a:cs typeface="Calibri" panose="020F0502020204030204" pitchFamily="34" charset="0"/>
                      </a:endParaRPr>
                    </a:p>
                  </a:txBody>
                  <a:tcPr/>
                </a:tc>
                <a:tc>
                  <a:txBody>
                    <a:bodyPr/>
                    <a:lstStyle/>
                    <a:p>
                      <a:pPr algn="ctr"/>
                      <a:r>
                        <a:rPr lang="en-US" sz="3400" i="1" dirty="0">
                          <a:latin typeface="Calibri" panose="020F0502020204030204" pitchFamily="34" charset="0"/>
                          <a:cs typeface="Calibri" panose="020F0502020204030204" pitchFamily="34" charset="0"/>
                        </a:rPr>
                        <a:t>p</a:t>
                      </a:r>
                    </a:p>
                  </a:txBody>
                  <a:tcPr/>
                </a:tc>
                <a:extLst>
                  <a:ext uri="{0D108BD9-81ED-4DB2-BD59-A6C34878D82A}">
                    <a16:rowId xmlns:a16="http://schemas.microsoft.com/office/drawing/2014/main" val="2756810075"/>
                  </a:ext>
                </a:extLst>
              </a:tr>
              <a:tr h="543905">
                <a:tc>
                  <a:txBody>
                    <a:bodyPr/>
                    <a:lstStyle/>
                    <a:p>
                      <a:r>
                        <a:rPr lang="en-US" sz="3400" u="none" dirty="0">
                          <a:latin typeface="Calibri" panose="020F0502020204030204" pitchFamily="34" charset="0"/>
                          <a:cs typeface="Calibri" panose="020F0502020204030204" pitchFamily="34" charset="0"/>
                        </a:rPr>
                        <a:t>Age</a:t>
                      </a:r>
                    </a:p>
                  </a:txBody>
                  <a:tcPr/>
                </a:tc>
                <a:tc>
                  <a:txBody>
                    <a:bodyPr/>
                    <a:lstStyle/>
                    <a:p>
                      <a:pPr algn="ctr"/>
                      <a:r>
                        <a:rPr lang="en-US" sz="3400" dirty="0">
                          <a:latin typeface="Calibri" panose="020F0502020204030204" pitchFamily="34" charset="0"/>
                          <a:cs typeface="Calibri" panose="020F0502020204030204" pitchFamily="34" charset="0"/>
                        </a:rPr>
                        <a:t>0.99</a:t>
                      </a:r>
                    </a:p>
                  </a:txBody>
                  <a:tcPr/>
                </a:tc>
                <a:tc>
                  <a:txBody>
                    <a:bodyPr/>
                    <a:lstStyle/>
                    <a:p>
                      <a:pPr algn="ctr"/>
                      <a:r>
                        <a:rPr lang="en-US" sz="3400" dirty="0">
                          <a:latin typeface="Calibri" panose="020F0502020204030204" pitchFamily="34" charset="0"/>
                          <a:cs typeface="Calibri" panose="020F0502020204030204" pitchFamily="34" charset="0"/>
                        </a:rPr>
                        <a:t>0.99 – 1.01</a:t>
                      </a:r>
                    </a:p>
                  </a:txBody>
                  <a:tcPr/>
                </a:tc>
                <a:tc>
                  <a:txBody>
                    <a:bodyPr/>
                    <a:lstStyle/>
                    <a:p>
                      <a:pPr algn="ctr"/>
                      <a:r>
                        <a:rPr lang="en-US" sz="3400" dirty="0">
                          <a:latin typeface="Calibri" panose="020F0502020204030204" pitchFamily="34" charset="0"/>
                          <a:cs typeface="Calibri" panose="020F0502020204030204" pitchFamily="34" charset="0"/>
                        </a:rPr>
                        <a:t>.30</a:t>
                      </a:r>
                    </a:p>
                  </a:txBody>
                  <a:tcPr/>
                </a:tc>
                <a:extLst>
                  <a:ext uri="{0D108BD9-81ED-4DB2-BD59-A6C34878D82A}">
                    <a16:rowId xmlns:a16="http://schemas.microsoft.com/office/drawing/2014/main" val="1122475802"/>
                  </a:ext>
                </a:extLst>
              </a:tr>
              <a:tr h="561542">
                <a:tc>
                  <a:txBody>
                    <a:bodyPr/>
                    <a:lstStyle/>
                    <a:p>
                      <a:r>
                        <a:rPr lang="en-US" sz="3400" dirty="0">
                          <a:latin typeface="Calibri" panose="020F0502020204030204" pitchFamily="34" charset="0"/>
                          <a:cs typeface="Calibri" panose="020F0502020204030204" pitchFamily="34" charset="0"/>
                        </a:rPr>
                        <a:t>Race</a:t>
                      </a:r>
                    </a:p>
                    <a:p>
                      <a:r>
                        <a:rPr lang="en-US" sz="3400" dirty="0">
                          <a:latin typeface="Calibri" panose="020F0502020204030204" pitchFamily="34" charset="0"/>
                          <a:cs typeface="Calibri" panose="020F0502020204030204" pitchFamily="34" charset="0"/>
                        </a:rPr>
                        <a:t>   NH Asian</a:t>
                      </a:r>
                    </a:p>
                    <a:p>
                      <a:r>
                        <a:rPr lang="en-US" sz="3400" dirty="0">
                          <a:latin typeface="Calibri" panose="020F0502020204030204" pitchFamily="34" charset="0"/>
                          <a:cs typeface="Calibri" panose="020F0502020204030204" pitchFamily="34" charset="0"/>
                        </a:rPr>
                        <a:t>   NH Black</a:t>
                      </a:r>
                    </a:p>
                    <a:p>
                      <a:r>
                        <a:rPr lang="en-US" sz="3400" dirty="0">
                          <a:latin typeface="Calibri" panose="020F0502020204030204" pitchFamily="34" charset="0"/>
                          <a:cs typeface="Calibri" panose="020F0502020204030204" pitchFamily="34" charset="0"/>
                        </a:rPr>
                        <a:t>   NH Other</a:t>
                      </a:r>
                    </a:p>
                    <a:p>
                      <a:r>
                        <a:rPr lang="en-US" sz="3400" dirty="0">
                          <a:latin typeface="Calibri" panose="020F0502020204030204" pitchFamily="34" charset="0"/>
                          <a:cs typeface="Calibri" panose="020F0502020204030204" pitchFamily="34" charset="0"/>
                        </a:rPr>
                        <a:t>   Hispanic</a:t>
                      </a:r>
                    </a:p>
                    <a:p>
                      <a:r>
                        <a:rPr lang="en-US" sz="3400" dirty="0">
                          <a:latin typeface="Calibri" panose="020F0502020204030204" pitchFamily="34" charset="0"/>
                          <a:cs typeface="Calibri" panose="020F0502020204030204" pitchFamily="34" charset="0"/>
                        </a:rPr>
                        <a:t>   NH White</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0.77</a:t>
                      </a:r>
                    </a:p>
                    <a:p>
                      <a:pPr algn="ctr"/>
                      <a:r>
                        <a:rPr lang="en-US" sz="3400" dirty="0">
                          <a:latin typeface="Calibri" panose="020F0502020204030204" pitchFamily="34" charset="0"/>
                          <a:cs typeface="Calibri" panose="020F0502020204030204" pitchFamily="34" charset="0"/>
                        </a:rPr>
                        <a:t>2.05</a:t>
                      </a:r>
                    </a:p>
                    <a:p>
                      <a:pPr algn="ctr"/>
                      <a:r>
                        <a:rPr lang="en-US" sz="3400" dirty="0">
                          <a:latin typeface="Calibri" panose="020F0502020204030204" pitchFamily="34" charset="0"/>
                          <a:cs typeface="Calibri" panose="020F0502020204030204" pitchFamily="34" charset="0"/>
                        </a:rPr>
                        <a:t>0.83</a:t>
                      </a:r>
                    </a:p>
                    <a:p>
                      <a:pPr algn="ctr"/>
                      <a:r>
                        <a:rPr lang="en-US" sz="3400" dirty="0">
                          <a:latin typeface="Calibri" panose="020F0502020204030204" pitchFamily="34" charset="0"/>
                          <a:cs typeface="Calibri" panose="020F0502020204030204" pitchFamily="34" charset="0"/>
                        </a:rPr>
                        <a:t>1.21</a:t>
                      </a:r>
                    </a:p>
                    <a:p>
                      <a:pPr algn="ctr"/>
                      <a:r>
                        <a:rPr lang="en-US" sz="3400" dirty="0">
                          <a:latin typeface="Calibri" panose="020F0502020204030204" pitchFamily="34" charset="0"/>
                          <a:cs typeface="Calibri" panose="020F0502020204030204" pitchFamily="34" charset="0"/>
                        </a:rPr>
                        <a:t>1.00</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0.42 – 1.43</a:t>
                      </a:r>
                    </a:p>
                    <a:p>
                      <a:pPr algn="ctr"/>
                      <a:r>
                        <a:rPr lang="en-US" sz="3400" dirty="0">
                          <a:latin typeface="Calibri" panose="020F0502020204030204" pitchFamily="34" charset="0"/>
                          <a:cs typeface="Calibri" panose="020F0502020204030204" pitchFamily="34" charset="0"/>
                        </a:rPr>
                        <a:t>1.41 – 2.98</a:t>
                      </a:r>
                    </a:p>
                    <a:p>
                      <a:pPr algn="ctr"/>
                      <a:r>
                        <a:rPr lang="en-US" sz="3400" dirty="0">
                          <a:latin typeface="Calibri" panose="020F0502020204030204" pitchFamily="34" charset="0"/>
                          <a:cs typeface="Calibri" panose="020F0502020204030204" pitchFamily="34" charset="0"/>
                        </a:rPr>
                        <a:t>0.40 – 1.71</a:t>
                      </a:r>
                    </a:p>
                    <a:p>
                      <a:pPr algn="ctr"/>
                      <a:r>
                        <a:rPr lang="en-US" sz="3400" dirty="0">
                          <a:latin typeface="Calibri" panose="020F0502020204030204" pitchFamily="34" charset="0"/>
                          <a:cs typeface="Calibri" panose="020F0502020204030204" pitchFamily="34" charset="0"/>
                        </a:rPr>
                        <a:t>0.80 – 1.83</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.40</a:t>
                      </a:r>
                    </a:p>
                    <a:p>
                      <a:pPr algn="ctr"/>
                      <a:r>
                        <a:rPr lang="en-US" sz="3400" dirty="0">
                          <a:latin typeface="Calibri" panose="020F0502020204030204" pitchFamily="34" charset="0"/>
                          <a:cs typeface="Calibri" panose="020F0502020204030204" pitchFamily="34" charset="0"/>
                        </a:rPr>
                        <a:t>&lt;.001</a:t>
                      </a:r>
                    </a:p>
                    <a:p>
                      <a:pPr algn="ctr"/>
                      <a:r>
                        <a:rPr lang="en-US" sz="3400" dirty="0">
                          <a:latin typeface="Calibri" panose="020F0502020204030204" pitchFamily="34" charset="0"/>
                          <a:cs typeface="Calibri" panose="020F0502020204030204" pitchFamily="34" charset="0"/>
                        </a:rPr>
                        <a:t>.60</a:t>
                      </a:r>
                    </a:p>
                    <a:p>
                      <a:pPr algn="ctr"/>
                      <a:r>
                        <a:rPr lang="en-US" sz="3400" dirty="0">
                          <a:latin typeface="Calibri" panose="020F0502020204030204" pitchFamily="34" charset="0"/>
                          <a:cs typeface="Calibri" panose="020F0502020204030204" pitchFamily="34" charset="0"/>
                        </a:rPr>
                        <a:t>.35</a:t>
                      </a:r>
                    </a:p>
                  </a:txBody>
                  <a:tcPr/>
                </a:tc>
                <a:extLst>
                  <a:ext uri="{0D108BD9-81ED-4DB2-BD59-A6C34878D82A}">
                    <a16:rowId xmlns:a16="http://schemas.microsoft.com/office/drawing/2014/main" val="2931965471"/>
                  </a:ext>
                </a:extLst>
              </a:tr>
              <a:tr h="726770">
                <a:tc>
                  <a:txBody>
                    <a:bodyPr/>
                    <a:lstStyle/>
                    <a:p>
                      <a:r>
                        <a:rPr lang="en-US" sz="3400" dirty="0">
                          <a:latin typeface="Calibri" panose="020F0502020204030204" pitchFamily="34" charset="0"/>
                          <a:cs typeface="Calibri" panose="020F0502020204030204" pitchFamily="34" charset="0"/>
                        </a:rPr>
                        <a:t>Partnered</a:t>
                      </a:r>
                    </a:p>
                    <a:p>
                      <a:r>
                        <a:rPr lang="en-US" sz="3400" dirty="0">
                          <a:latin typeface="Calibri" panose="020F0502020204030204" pitchFamily="34" charset="0"/>
                          <a:cs typeface="Calibri" panose="020F0502020204030204" pitchFamily="34" charset="0"/>
                        </a:rPr>
                        <a:t>   Yes</a:t>
                      </a:r>
                    </a:p>
                    <a:p>
                      <a:r>
                        <a:rPr lang="en-US" sz="3400" dirty="0">
                          <a:latin typeface="Calibri" panose="020F0502020204030204" pitchFamily="34" charset="0"/>
                          <a:cs typeface="Calibri" panose="020F0502020204030204" pitchFamily="34" charset="0"/>
                        </a:rPr>
                        <a:t>   No</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1.61</a:t>
                      </a:r>
                    </a:p>
                    <a:p>
                      <a:pPr algn="ctr"/>
                      <a:r>
                        <a:rPr lang="en-US" sz="3400" dirty="0">
                          <a:latin typeface="Calibri" panose="020F0502020204030204" pitchFamily="34" charset="0"/>
                          <a:cs typeface="Calibri" panose="020F0502020204030204" pitchFamily="34" charset="0"/>
                        </a:rPr>
                        <a:t>1.00</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1.25 – 2.08</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&lt;.001</a:t>
                      </a:r>
                    </a:p>
                  </a:txBody>
                  <a:tcPr/>
                </a:tc>
                <a:extLst>
                  <a:ext uri="{0D108BD9-81ED-4DB2-BD59-A6C34878D82A}">
                    <a16:rowId xmlns:a16="http://schemas.microsoft.com/office/drawing/2014/main" val="97734679"/>
                  </a:ext>
                </a:extLst>
              </a:tr>
              <a:tr h="693893">
                <a:tc>
                  <a:txBody>
                    <a:bodyPr/>
                    <a:lstStyle/>
                    <a:p>
                      <a:r>
                        <a:rPr lang="en-US" sz="3400" dirty="0">
                          <a:latin typeface="Calibri" panose="020F0502020204030204" pitchFamily="34" charset="0"/>
                          <a:cs typeface="Calibri" panose="020F0502020204030204" pitchFamily="34" charset="0"/>
                        </a:rPr>
                        <a:t>Insurance coverage</a:t>
                      </a:r>
                    </a:p>
                    <a:p>
                      <a:r>
                        <a:rPr lang="en-US" sz="3400" dirty="0">
                          <a:latin typeface="Calibri" panose="020F0502020204030204" pitchFamily="34" charset="0"/>
                          <a:cs typeface="Calibri" panose="020F0502020204030204" pitchFamily="34" charset="0"/>
                        </a:rPr>
                        <a:t>   Yes</a:t>
                      </a:r>
                    </a:p>
                    <a:p>
                      <a:r>
                        <a:rPr lang="en-US" sz="3400" dirty="0">
                          <a:latin typeface="Calibri" panose="020F0502020204030204" pitchFamily="34" charset="0"/>
                          <a:cs typeface="Calibri" panose="020F0502020204030204" pitchFamily="34" charset="0"/>
                        </a:rPr>
                        <a:t>   No</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2.93</a:t>
                      </a:r>
                    </a:p>
                    <a:p>
                      <a:pPr algn="ctr"/>
                      <a:r>
                        <a:rPr lang="en-US" sz="3400" dirty="0">
                          <a:latin typeface="Calibri" panose="020F0502020204030204" pitchFamily="34" charset="0"/>
                          <a:cs typeface="Calibri" panose="020F0502020204030204" pitchFamily="34" charset="0"/>
                        </a:rPr>
                        <a:t>1.00</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1.67 – 3.42</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&lt;.001</a:t>
                      </a:r>
                    </a:p>
                  </a:txBody>
                  <a:tcPr/>
                </a:tc>
                <a:extLst>
                  <a:ext uri="{0D108BD9-81ED-4DB2-BD59-A6C34878D82A}">
                    <a16:rowId xmlns:a16="http://schemas.microsoft.com/office/drawing/2014/main" val="1627502064"/>
                  </a:ext>
                </a:extLst>
              </a:tr>
              <a:tr h="315305">
                <a:tc>
                  <a:txBody>
                    <a:bodyPr/>
                    <a:lstStyle/>
                    <a:p>
                      <a:r>
                        <a:rPr lang="en-US" sz="3400" dirty="0">
                          <a:latin typeface="Calibri" panose="020F0502020204030204" pitchFamily="34" charset="0"/>
                          <a:cs typeface="Calibri" panose="020F0502020204030204" pitchFamily="34" charset="0"/>
                        </a:rPr>
                        <a:t>Education</a:t>
                      </a:r>
                    </a:p>
                  </a:txBody>
                  <a:tcPr/>
                </a:tc>
                <a:tc>
                  <a:txBody>
                    <a:bodyPr/>
                    <a:lstStyle/>
                    <a:p>
                      <a:pPr algn="ctr"/>
                      <a:r>
                        <a:rPr lang="en-US" sz="3400" dirty="0">
                          <a:latin typeface="Calibri" panose="020F0502020204030204" pitchFamily="34" charset="0"/>
                          <a:cs typeface="Calibri" panose="020F0502020204030204" pitchFamily="34" charset="0"/>
                        </a:rPr>
                        <a:t>1.13</a:t>
                      </a:r>
                    </a:p>
                  </a:txBody>
                  <a:tcPr/>
                </a:tc>
                <a:tc>
                  <a:txBody>
                    <a:bodyPr/>
                    <a:lstStyle/>
                    <a:p>
                      <a:pPr algn="ctr"/>
                      <a:r>
                        <a:rPr lang="en-US" sz="3400" dirty="0">
                          <a:latin typeface="Calibri" panose="020F0502020204030204" pitchFamily="34" charset="0"/>
                          <a:cs typeface="Calibri" panose="020F0502020204030204" pitchFamily="34" charset="0"/>
                        </a:rPr>
                        <a:t>0.97 – 1.32</a:t>
                      </a:r>
                    </a:p>
                  </a:txBody>
                  <a:tcPr/>
                </a:tc>
                <a:tc>
                  <a:txBody>
                    <a:bodyPr/>
                    <a:lstStyle/>
                    <a:p>
                      <a:pPr algn="ctr"/>
                      <a:r>
                        <a:rPr lang="en-US" sz="3400" dirty="0">
                          <a:latin typeface="Calibri" panose="020F0502020204030204" pitchFamily="34" charset="0"/>
                          <a:cs typeface="Calibri" panose="020F0502020204030204" pitchFamily="34" charset="0"/>
                        </a:rPr>
                        <a:t>.10</a:t>
                      </a:r>
                    </a:p>
                  </a:txBody>
                  <a:tcPr/>
                </a:tc>
                <a:extLst>
                  <a:ext uri="{0D108BD9-81ED-4DB2-BD59-A6C34878D82A}">
                    <a16:rowId xmlns:a16="http://schemas.microsoft.com/office/drawing/2014/main" val="4166036024"/>
                  </a:ext>
                </a:extLst>
              </a:tr>
              <a:tr h="376265">
                <a:tc>
                  <a:txBody>
                    <a:bodyPr/>
                    <a:lstStyle/>
                    <a:p>
                      <a:r>
                        <a:rPr lang="en-US" sz="3400" dirty="0">
                          <a:latin typeface="Calibri" panose="020F0502020204030204" pitchFamily="34" charset="0"/>
                          <a:cs typeface="Calibri" panose="020F0502020204030204" pitchFamily="34" charset="0"/>
                        </a:rPr>
                        <a:t>Income</a:t>
                      </a:r>
                    </a:p>
                  </a:txBody>
                  <a:tcPr/>
                </a:tc>
                <a:tc>
                  <a:txBody>
                    <a:bodyPr/>
                    <a:lstStyle/>
                    <a:p>
                      <a:pPr algn="ctr"/>
                      <a:r>
                        <a:rPr lang="en-US" sz="3400" dirty="0">
                          <a:latin typeface="Calibri" panose="020F0502020204030204" pitchFamily="34" charset="0"/>
                          <a:cs typeface="Calibri" panose="020F0502020204030204" pitchFamily="34" charset="0"/>
                        </a:rPr>
                        <a:t>1.02</a:t>
                      </a:r>
                    </a:p>
                  </a:txBody>
                  <a:tcPr/>
                </a:tc>
                <a:tc>
                  <a:txBody>
                    <a:bodyPr/>
                    <a:lstStyle/>
                    <a:p>
                      <a:pPr algn="ctr"/>
                      <a:r>
                        <a:rPr lang="en-US" sz="3400" dirty="0">
                          <a:latin typeface="Calibri" panose="020F0502020204030204" pitchFamily="34" charset="0"/>
                          <a:cs typeface="Calibri" panose="020F0502020204030204" pitchFamily="34" charset="0"/>
                        </a:rPr>
                        <a:t>0.91 – 1.14</a:t>
                      </a:r>
                    </a:p>
                  </a:txBody>
                  <a:tcPr/>
                </a:tc>
                <a:tc>
                  <a:txBody>
                    <a:bodyPr/>
                    <a:lstStyle/>
                    <a:p>
                      <a:pPr algn="ctr"/>
                      <a:r>
                        <a:rPr lang="en-US" sz="3400" dirty="0">
                          <a:latin typeface="Calibri" panose="020F0502020204030204" pitchFamily="34" charset="0"/>
                          <a:cs typeface="Calibri" panose="020F0502020204030204" pitchFamily="34" charset="0"/>
                        </a:rPr>
                        <a:t>.74</a:t>
                      </a:r>
                    </a:p>
                  </a:txBody>
                  <a:tcPr/>
                </a:tc>
                <a:extLst>
                  <a:ext uri="{0D108BD9-81ED-4DB2-BD59-A6C34878D82A}">
                    <a16:rowId xmlns:a16="http://schemas.microsoft.com/office/drawing/2014/main" val="4276573615"/>
                  </a:ext>
                </a:extLst>
              </a:tr>
              <a:tr h="563880">
                <a:tc>
                  <a:txBody>
                    <a:bodyPr/>
                    <a:lstStyle/>
                    <a:p>
                      <a:r>
                        <a:rPr lang="en-US" sz="3400" dirty="0">
                          <a:latin typeface="Calibri" panose="020F0502020204030204" pitchFamily="34" charset="0"/>
                          <a:cs typeface="Calibri" panose="020F0502020204030204" pitchFamily="34" charset="0"/>
                        </a:rPr>
                        <a:t>Overall health rating</a:t>
                      </a:r>
                    </a:p>
                  </a:txBody>
                  <a:tcPr/>
                </a:tc>
                <a:tc>
                  <a:txBody>
                    <a:bodyPr/>
                    <a:lstStyle/>
                    <a:p>
                      <a:pPr algn="ctr"/>
                      <a:r>
                        <a:rPr lang="en-US" sz="3400" dirty="0">
                          <a:latin typeface="Calibri" panose="020F0502020204030204" pitchFamily="34" charset="0"/>
                          <a:cs typeface="Calibri" panose="020F0502020204030204" pitchFamily="34" charset="0"/>
                        </a:rPr>
                        <a:t>0.83</a:t>
                      </a:r>
                    </a:p>
                  </a:txBody>
                  <a:tcPr/>
                </a:tc>
                <a:tc>
                  <a:txBody>
                    <a:bodyPr/>
                    <a:lstStyle/>
                    <a:p>
                      <a:pPr algn="ctr"/>
                      <a:r>
                        <a:rPr lang="en-US" sz="3400" dirty="0">
                          <a:latin typeface="Calibri" panose="020F0502020204030204" pitchFamily="34" charset="0"/>
                          <a:cs typeface="Calibri" panose="020F0502020204030204" pitchFamily="34" charset="0"/>
                        </a:rPr>
                        <a:t>0.71 – 0.98</a:t>
                      </a:r>
                    </a:p>
                  </a:txBody>
                  <a:tcPr/>
                </a:tc>
                <a:tc>
                  <a:txBody>
                    <a:bodyPr/>
                    <a:lstStyle/>
                    <a:p>
                      <a:pPr algn="ctr"/>
                      <a:r>
                        <a:rPr lang="en-US" sz="3400" dirty="0">
                          <a:latin typeface="Calibri" panose="020F0502020204030204" pitchFamily="34" charset="0"/>
                          <a:cs typeface="Calibri" panose="020F0502020204030204" pitchFamily="34" charset="0"/>
                        </a:rPr>
                        <a:t>.024</a:t>
                      </a:r>
                    </a:p>
                  </a:txBody>
                  <a:tcPr/>
                </a:tc>
                <a:extLst>
                  <a:ext uri="{0D108BD9-81ED-4DB2-BD59-A6C34878D82A}">
                    <a16:rowId xmlns:a16="http://schemas.microsoft.com/office/drawing/2014/main" val="516385157"/>
                  </a:ext>
                </a:extLst>
              </a:tr>
              <a:tr h="467705">
                <a:tc>
                  <a:txBody>
                    <a:bodyPr/>
                    <a:lstStyle/>
                    <a:p>
                      <a:r>
                        <a:rPr lang="en-US" sz="3400" dirty="0">
                          <a:latin typeface="Calibri" panose="020F0502020204030204" pitchFamily="34" charset="0"/>
                          <a:cs typeface="Calibri" panose="020F0502020204030204" pitchFamily="34" charset="0"/>
                        </a:rPr>
                        <a:t>Depression (PHQ-4)</a:t>
                      </a:r>
                    </a:p>
                  </a:txBody>
                  <a:tcPr/>
                </a:tc>
                <a:tc>
                  <a:txBody>
                    <a:bodyPr/>
                    <a:lstStyle/>
                    <a:p>
                      <a:pPr algn="ctr"/>
                      <a:r>
                        <a:rPr lang="en-US" sz="3400" dirty="0">
                          <a:latin typeface="Calibri" panose="020F0502020204030204" pitchFamily="34" charset="0"/>
                          <a:cs typeface="Calibri" panose="020F0502020204030204" pitchFamily="34" charset="0"/>
                        </a:rPr>
                        <a:t>0.97</a:t>
                      </a:r>
                    </a:p>
                  </a:txBody>
                  <a:tcPr/>
                </a:tc>
                <a:tc>
                  <a:txBody>
                    <a:bodyPr/>
                    <a:lstStyle/>
                    <a:p>
                      <a:pPr algn="ctr"/>
                      <a:r>
                        <a:rPr lang="en-US" sz="3400" dirty="0">
                          <a:latin typeface="Calibri" panose="020F0502020204030204" pitchFamily="34" charset="0"/>
                          <a:cs typeface="Calibri" panose="020F0502020204030204" pitchFamily="34" charset="0"/>
                        </a:rPr>
                        <a:t>0.94 – 1.01</a:t>
                      </a:r>
                    </a:p>
                  </a:txBody>
                  <a:tcPr/>
                </a:tc>
                <a:tc>
                  <a:txBody>
                    <a:bodyPr/>
                    <a:lstStyle/>
                    <a:p>
                      <a:pPr algn="ctr"/>
                      <a:r>
                        <a:rPr lang="en-US" sz="3400" dirty="0">
                          <a:latin typeface="Calibri" panose="020F0502020204030204" pitchFamily="34" charset="0"/>
                          <a:cs typeface="Calibri" panose="020F0502020204030204" pitchFamily="34" charset="0"/>
                        </a:rPr>
                        <a:t>.14</a:t>
                      </a:r>
                    </a:p>
                  </a:txBody>
                  <a:tcPr/>
                </a:tc>
                <a:extLst>
                  <a:ext uri="{0D108BD9-81ED-4DB2-BD59-A6C34878D82A}">
                    <a16:rowId xmlns:a16="http://schemas.microsoft.com/office/drawing/2014/main" val="2526467053"/>
                  </a:ext>
                </a:extLst>
              </a:tr>
              <a:tr h="1252077">
                <a:tc>
                  <a:txBody>
                    <a:bodyPr/>
                    <a:lstStyle/>
                    <a:p>
                      <a:r>
                        <a:rPr lang="en-US" sz="3400" dirty="0">
                          <a:latin typeface="Calibri" panose="020F0502020204030204" pitchFamily="34" charset="0"/>
                          <a:cs typeface="Calibri" panose="020F0502020204030204" pitchFamily="34" charset="0"/>
                        </a:rPr>
                        <a:t>Residence</a:t>
                      </a:r>
                    </a:p>
                    <a:p>
                      <a:r>
                        <a:rPr lang="en-US" sz="3400" dirty="0">
                          <a:latin typeface="Calibri" panose="020F0502020204030204" pitchFamily="34" charset="0"/>
                          <a:cs typeface="Calibri" panose="020F0502020204030204" pitchFamily="34" charset="0"/>
                        </a:rPr>
                        <a:t>   Rural</a:t>
                      </a:r>
                    </a:p>
                    <a:p>
                      <a:r>
                        <a:rPr lang="en-US" sz="3400" dirty="0">
                          <a:latin typeface="Calibri" panose="020F0502020204030204" pitchFamily="34" charset="0"/>
                          <a:cs typeface="Calibri" panose="020F0502020204030204" pitchFamily="34" charset="0"/>
                        </a:rPr>
                        <a:t>   Urban</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0.83</a:t>
                      </a:r>
                    </a:p>
                    <a:p>
                      <a:pPr algn="ctr"/>
                      <a:r>
                        <a:rPr lang="en-US" sz="3400" dirty="0">
                          <a:latin typeface="Calibri" panose="020F0502020204030204" pitchFamily="34" charset="0"/>
                          <a:cs typeface="Calibri" panose="020F0502020204030204" pitchFamily="34" charset="0"/>
                        </a:rPr>
                        <a:t>1.00</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0.62 – 1.12</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.22</a:t>
                      </a:r>
                    </a:p>
                  </a:txBody>
                  <a:tcPr/>
                </a:tc>
                <a:extLst>
                  <a:ext uri="{0D108BD9-81ED-4DB2-BD59-A6C34878D82A}">
                    <a16:rowId xmlns:a16="http://schemas.microsoft.com/office/drawing/2014/main" val="630238895"/>
                  </a:ext>
                </a:extLst>
              </a:tr>
              <a:tr h="1252077">
                <a:tc>
                  <a:txBody>
                    <a:bodyPr/>
                    <a:lstStyle/>
                    <a:p>
                      <a:r>
                        <a:rPr lang="en-US" sz="3400" dirty="0">
                          <a:latin typeface="Calibri" panose="020F0502020204030204" pitchFamily="34" charset="0"/>
                          <a:cs typeface="Calibri" panose="020F0502020204030204" pitchFamily="34" charset="0"/>
                        </a:rPr>
                        <a:t>Survey year</a:t>
                      </a:r>
                    </a:p>
                    <a:p>
                      <a:r>
                        <a:rPr lang="en-US" sz="3400" dirty="0">
                          <a:latin typeface="Calibri" panose="020F0502020204030204" pitchFamily="34" charset="0"/>
                          <a:cs typeface="Calibri" panose="020F0502020204030204" pitchFamily="34" charset="0"/>
                        </a:rPr>
                        <a:t>   2019</a:t>
                      </a:r>
                    </a:p>
                    <a:p>
                      <a:r>
                        <a:rPr lang="en-US" sz="3400" dirty="0">
                          <a:latin typeface="Calibri" panose="020F0502020204030204" pitchFamily="34" charset="0"/>
                          <a:cs typeface="Calibri" panose="020F0502020204030204" pitchFamily="34" charset="0"/>
                        </a:rPr>
                        <a:t>   2020</a:t>
                      </a:r>
                    </a:p>
                    <a:p>
                      <a:r>
                        <a:rPr lang="en-US" sz="3400" dirty="0">
                          <a:latin typeface="Calibri" panose="020F0502020204030204" pitchFamily="34" charset="0"/>
                          <a:cs typeface="Calibri" panose="020F0502020204030204" pitchFamily="34" charset="0"/>
                        </a:rPr>
                        <a:t>   2022</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1.50</a:t>
                      </a:r>
                    </a:p>
                    <a:p>
                      <a:pPr algn="ctr"/>
                      <a:r>
                        <a:rPr lang="en-US" sz="3400" dirty="0">
                          <a:latin typeface="Calibri" panose="020F0502020204030204" pitchFamily="34" charset="0"/>
                          <a:cs typeface="Calibri" panose="020F0502020204030204" pitchFamily="34" charset="0"/>
                        </a:rPr>
                        <a:t>1.21</a:t>
                      </a:r>
                    </a:p>
                    <a:p>
                      <a:pPr algn="ctr"/>
                      <a:r>
                        <a:rPr lang="en-US" sz="3400" dirty="0">
                          <a:latin typeface="Calibri" panose="020F0502020204030204" pitchFamily="34" charset="0"/>
                          <a:cs typeface="Calibri" panose="020F0502020204030204" pitchFamily="34" charset="0"/>
                        </a:rPr>
                        <a:t>1.00</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1.11 – 2.01</a:t>
                      </a:r>
                    </a:p>
                    <a:p>
                      <a:pPr algn="ctr"/>
                      <a:r>
                        <a:rPr lang="en-US" sz="3400" dirty="0">
                          <a:latin typeface="Calibri" panose="020F0502020204030204" pitchFamily="34" charset="0"/>
                          <a:cs typeface="Calibri" panose="020F0502020204030204" pitchFamily="34" charset="0"/>
                        </a:rPr>
                        <a:t>0.91 – 1.60</a:t>
                      </a:r>
                    </a:p>
                  </a:txBody>
                  <a:tcPr/>
                </a:tc>
                <a:tc>
                  <a:txBody>
                    <a:bodyPr/>
                    <a:lstStyle/>
                    <a:p>
                      <a:pPr algn="ctr"/>
                      <a:endParaRPr lang="en-US" sz="3400" dirty="0">
                        <a:latin typeface="Calibri" panose="020F0502020204030204" pitchFamily="34" charset="0"/>
                        <a:cs typeface="Calibri" panose="020F0502020204030204" pitchFamily="34" charset="0"/>
                      </a:endParaRPr>
                    </a:p>
                    <a:p>
                      <a:pPr algn="ctr"/>
                      <a:r>
                        <a:rPr lang="en-US" sz="3400" dirty="0">
                          <a:latin typeface="Calibri" panose="020F0502020204030204" pitchFamily="34" charset="0"/>
                          <a:cs typeface="Calibri" panose="020F0502020204030204" pitchFamily="34" charset="0"/>
                        </a:rPr>
                        <a:t>.009</a:t>
                      </a:r>
                    </a:p>
                    <a:p>
                      <a:pPr algn="ctr"/>
                      <a:r>
                        <a:rPr lang="en-US" sz="3400" dirty="0">
                          <a:latin typeface="Calibri" panose="020F0502020204030204" pitchFamily="34" charset="0"/>
                          <a:cs typeface="Calibri" panose="020F0502020204030204" pitchFamily="34" charset="0"/>
                        </a:rPr>
                        <a:t>.18</a:t>
                      </a:r>
                    </a:p>
                  </a:txBody>
                  <a:tcPr/>
                </a:tc>
                <a:extLst>
                  <a:ext uri="{0D108BD9-81ED-4DB2-BD59-A6C34878D82A}">
                    <a16:rowId xmlns:a16="http://schemas.microsoft.com/office/drawing/2014/main" val="603038058"/>
                  </a:ext>
                </a:extLst>
              </a:tr>
            </a:tbl>
          </a:graphicData>
        </a:graphic>
      </p:graphicFrame>
      <p:sp>
        <p:nvSpPr>
          <p:cNvPr id="6" name="TextBox 5">
            <a:extLst>
              <a:ext uri="{FF2B5EF4-FFF2-40B4-BE49-F238E27FC236}">
                <a16:creationId xmlns:a16="http://schemas.microsoft.com/office/drawing/2014/main" id="{EF9E15D1-011A-334D-469D-1183395A25A5}"/>
              </a:ext>
            </a:extLst>
          </p:cNvPr>
          <p:cNvSpPr txBox="1"/>
          <p:nvPr/>
        </p:nvSpPr>
        <p:spPr>
          <a:xfrm>
            <a:off x="20905297" y="30099278"/>
            <a:ext cx="20178602"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Abbreviations: CI = Confidence Interval; NH = Non-Hispanic. </a:t>
            </a:r>
            <a:r>
              <a:rPr lang="en-US" sz="2800" i="1" dirty="0">
                <a:latin typeface="Calibri" panose="020F0502020204030204" pitchFamily="34" charset="0"/>
                <a:cs typeface="Calibri" panose="020F0502020204030204" pitchFamily="34" charset="0"/>
              </a:rPr>
              <a:t>Note</a:t>
            </a:r>
            <a:r>
              <a:rPr lang="en-US" sz="2800" dirty="0">
                <a:latin typeface="Calibri" panose="020F0502020204030204" pitchFamily="34" charset="0"/>
                <a:cs typeface="Calibri" panose="020F0502020204030204" pitchFamily="34" charset="0"/>
              </a:rPr>
              <a:t>: Education and income entered as ordinal variables</a:t>
            </a:r>
            <a:endParaRPr lang="en-US" sz="2800" i="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49313" rtl="0" eaLnBrk="0" fontAlgn="base" latinLnBrk="0" hangingPunct="0">
          <a:lnSpc>
            <a:spcPct val="100000"/>
          </a:lnSpc>
          <a:spcBef>
            <a:spcPct val="0"/>
          </a:spcBef>
          <a:spcAft>
            <a:spcPct val="0"/>
          </a:spcAft>
          <a:buClrTx/>
          <a:buSzTx/>
          <a:buFontTx/>
          <a:buNone/>
          <a:tabLst/>
          <a:defRPr kumimoji="0" lang="en-US" altLang="en-US" sz="22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49313" rtl="0" eaLnBrk="0" fontAlgn="base" latinLnBrk="0" hangingPunct="0">
          <a:lnSpc>
            <a:spcPct val="100000"/>
          </a:lnSpc>
          <a:spcBef>
            <a:spcPct val="0"/>
          </a:spcBef>
          <a:spcAft>
            <a:spcPct val="0"/>
          </a:spcAft>
          <a:buClrTx/>
          <a:buSzTx/>
          <a:buFontTx/>
          <a:buNone/>
          <a:tabLst/>
          <a:defRPr kumimoji="0" lang="en-US" altLang="en-US" sz="22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KH HD:Applications:Microsoft Office 98:Templates:Blank Presentation</Template>
  <TotalTime>5238</TotalTime>
  <Words>889</Words>
  <Application>Microsoft Office PowerPoint</Application>
  <PresentationFormat>Custom</PresentationFormat>
  <Paragraphs>115</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Helvetica</vt:lpstr>
      <vt:lpstr>Times</vt:lpstr>
      <vt:lpstr>Times New Roman</vt:lpstr>
      <vt:lpstr>Blank Presentation</vt:lpstr>
      <vt:lpstr>Document</vt:lpstr>
      <vt:lpstr>PowerPoint Presentation</vt:lpstr>
    </vt:vector>
  </TitlesOfParts>
  <Company>UNT Health Science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Biomedical Communications</dc:creator>
  <cp:lastModifiedBy>Cecil, Julia G.</cp:lastModifiedBy>
  <cp:revision>174</cp:revision>
  <cp:lastPrinted>2022-11-09T17:51:40Z</cp:lastPrinted>
  <dcterms:created xsi:type="dcterms:W3CDTF">2000-01-29T15:43:57Z</dcterms:created>
  <dcterms:modified xsi:type="dcterms:W3CDTF">2024-05-15T16:27:26Z</dcterms:modified>
</cp:coreProperties>
</file>